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95" r:id="rId3"/>
    <p:sldId id="347" r:id="rId4"/>
    <p:sldId id="341" r:id="rId5"/>
    <p:sldId id="302" r:id="rId6"/>
    <p:sldId id="323" r:id="rId7"/>
    <p:sldId id="297" r:id="rId8"/>
    <p:sldId id="320" r:id="rId9"/>
    <p:sldId id="324" r:id="rId10"/>
    <p:sldId id="322" r:id="rId11"/>
    <p:sldId id="325" r:id="rId12"/>
    <p:sldId id="329" r:id="rId13"/>
    <p:sldId id="330" r:id="rId14"/>
    <p:sldId id="331" r:id="rId15"/>
    <p:sldId id="332" r:id="rId16"/>
    <p:sldId id="326" r:id="rId17"/>
    <p:sldId id="319" r:id="rId18"/>
    <p:sldId id="327" r:id="rId19"/>
    <p:sldId id="333" r:id="rId20"/>
    <p:sldId id="344" r:id="rId21"/>
    <p:sldId id="334" r:id="rId22"/>
    <p:sldId id="342" r:id="rId23"/>
    <p:sldId id="343" r:id="rId24"/>
    <p:sldId id="346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08B"/>
    <a:srgbClr val="B92228"/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1"/>
    <p:restoredTop sz="94696"/>
  </p:normalViewPr>
  <p:slideViewPr>
    <p:cSldViewPr snapToGrid="0" snapToObjects="1">
      <p:cViewPr varScale="1">
        <p:scale>
          <a:sx n="108" d="100"/>
          <a:sy n="108" d="100"/>
        </p:scale>
        <p:origin x="100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01\dati\company\12.%20Temp\Grafico%20EWCS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2615340913562E-2"/>
          <c:y val="0.15875944444444445"/>
          <c:w val="0.90360033455336752"/>
          <c:h val="0.62792777777777775"/>
        </c:manualLayout>
      </c:layout>
      <c:scatterChart>
        <c:scatterStyle val="lineMarker"/>
        <c:varyColors val="0"/>
        <c:ser>
          <c:idx val="1"/>
          <c:order val="0"/>
          <c:tx>
            <c:strRef>
              <c:f>Foglio1!$A$1</c:f>
              <c:strCache>
                <c:ptCount val="1"/>
                <c:pt idx="0">
                  <c:v>Wirtschaftszweig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1A3-4E46-A6FF-FC8B93132869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1A3-4E46-A6FF-FC8B93132869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1A3-4E46-A6FF-FC8B931328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644FE2B-8D93-49A9-A8C7-DF92ABCD290F}" type="CELLRANGE">
                      <a:rPr lang="en-US"/>
                      <a:pPr/>
                      <a:t>[ZELLBEREICH]</a:t>
                    </a:fld>
                    <a:endParaRPr lang="de-AT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1A3-4E46-A6FF-FC8B931328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4DFDF8C-5529-4C9D-92B3-321F625F0872}" type="CELLRANGE">
                      <a:rPr lang="de-AT"/>
                      <a:pPr/>
                      <a:t>[ZELLBEREICH]</a:t>
                    </a:fld>
                    <a:endParaRPr lang="de-AT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1A3-4E46-A6FF-FC8B931328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540E6A6-0A2E-4732-AAD7-FA76C57AD1F6}" type="CELLRANGE">
                      <a:rPr lang="de-AT"/>
                      <a:pPr/>
                      <a:t>[ZELLBEREICH]</a:t>
                    </a:fld>
                    <a:endParaRPr lang="de-AT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1A3-4E46-A6FF-FC8B931328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6E9198D-9C09-4F26-AE65-15B5160827AF}" type="CELLRANGE">
                      <a:rPr lang="de-AT"/>
                      <a:pPr/>
                      <a:t>[ZELLBEREICH]</a:t>
                    </a:fld>
                    <a:endParaRPr lang="de-AT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1A3-4E46-A6FF-FC8B9313286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+mn-ea"/>
                        <a:cs typeface="+mn-cs"/>
                      </a:defRPr>
                    </a:pPr>
                    <a:fld id="{AD0CC90D-9A76-4BAB-B428-234ED3C9FFD2}" type="CELLRANGE">
                      <a:rPr lang="en-US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[ZELLBEREICH]</a:t>
                    </a:fld>
                    <a:endParaRPr lang="de-A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86979766163286E-2"/>
                      <c:h val="0.1029774998802857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1A3-4E46-A6FF-FC8B931328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4A5BB84-B828-4E12-AF75-9CFA2BF19724}" type="CELLRANGE">
                      <a:rPr lang="de-AT"/>
                      <a:pPr/>
                      <a:t>[ZELLBEREICH]</a:t>
                    </a:fld>
                    <a:endParaRPr lang="de-AT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1A3-4E46-A6FF-FC8B93132869}"/>
                </c:ext>
              </c:extLst>
            </c:dLbl>
            <c:dLbl>
              <c:idx val="6"/>
              <c:layout>
                <c:manualLayout>
                  <c:x val="-4.39685901103017E-2"/>
                  <c:y val="3.8285408856818852E-2"/>
                </c:manualLayout>
              </c:layout>
              <c:tx>
                <c:rich>
                  <a:bodyPr/>
                  <a:lstStyle/>
                  <a:p>
                    <a:fld id="{96B46056-5E96-40E9-8458-573AE0BCAFDE}" type="CELLRANGE">
                      <a:rPr lang="en-US"/>
                      <a:pPr/>
                      <a:t>[ZELLBEREICH]</a:t>
                    </a:fld>
                    <a:endParaRPr lang="de-A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38796296296293"/>
                      <c:h val="9.51385964912280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1A3-4E46-A6FF-FC8B93132869}"/>
                </c:ext>
              </c:extLst>
            </c:dLbl>
            <c:dLbl>
              <c:idx val="7"/>
              <c:layout>
                <c:manualLayout>
                  <c:x val="-0.18341566898941095"/>
                  <c:y val="3.990001254658488E-2"/>
                </c:manualLayout>
              </c:layout>
              <c:tx>
                <c:rich>
                  <a:bodyPr/>
                  <a:lstStyle/>
                  <a:p>
                    <a:fld id="{BD36432B-A55E-4C04-B51D-2E9228E6EC4F}" type="CELLRANGE">
                      <a:rPr lang="en-US"/>
                      <a:pPr/>
                      <a:t>[ZELLBEREICH]</a:t>
                    </a:fld>
                    <a:endParaRPr lang="de-A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1A3-4E46-A6FF-FC8B93132869}"/>
                </c:ext>
              </c:extLst>
            </c:dLbl>
            <c:dLbl>
              <c:idx val="8"/>
              <c:layout>
                <c:manualLayout>
                  <c:x val="-5.2696471197741193E-2"/>
                  <c:y val="-3.6740226036491096E-2"/>
                </c:manualLayout>
              </c:layout>
              <c:tx>
                <c:rich>
                  <a:bodyPr/>
                  <a:lstStyle/>
                  <a:p>
                    <a:fld id="{BD5B27ED-00C8-4FDE-90A5-D526243718E8}" type="CELLRANGE">
                      <a:rPr lang="en-US"/>
                      <a:pPr/>
                      <a:t>[ZELLBEREICH]</a:t>
                    </a:fld>
                    <a:endParaRPr lang="de-A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46574074074075"/>
                      <c:h val="9.51385964912280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1A3-4E46-A6FF-FC8B9313286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DE60BF-B3E5-4CA4-B100-1AC7248D3C5C}" type="CELLRANGE">
                      <a:rPr lang="de-AT"/>
                      <a:pPr/>
                      <a:t>[ZELLBEREICH]</a:t>
                    </a:fld>
                    <a:endParaRPr lang="de-AT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1A3-4E46-A6FF-FC8B93132869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Source Sans Pro Light" panose="020B0403030403020204" pitchFamily="34" charset="0"/>
                        <a:ea typeface="+mn-ea"/>
                        <a:cs typeface="+mn-cs"/>
                      </a:defRPr>
                    </a:pPr>
                    <a:fld id="{A3FCD629-11DD-4C40-A13B-9E7AF0A3D7B3}" type="CELLRANGE">
                      <a:rPr lang="en-US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[ZELLBEREICH]</a:t>
                    </a:fld>
                    <a:endParaRPr lang="de-A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52862994846767"/>
                      <c:h val="9.27850716506303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C1A3-4E46-A6FF-FC8B93132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Foglio1!$C$2:$C$12</c:f>
              <c:numCache>
                <c:formatCode>General</c:formatCode>
                <c:ptCount val="11"/>
                <c:pt idx="0">
                  <c:v>38</c:v>
                </c:pt>
                <c:pt idx="1">
                  <c:v>33</c:v>
                </c:pt>
                <c:pt idx="2">
                  <c:v>36</c:v>
                </c:pt>
                <c:pt idx="3">
                  <c:v>35</c:v>
                </c:pt>
                <c:pt idx="4">
                  <c:v>38</c:v>
                </c:pt>
                <c:pt idx="5">
                  <c:v>42</c:v>
                </c:pt>
                <c:pt idx="6">
                  <c:v>39</c:v>
                </c:pt>
                <c:pt idx="7">
                  <c:v>35</c:v>
                </c:pt>
                <c:pt idx="8">
                  <c:v>39</c:v>
                </c:pt>
                <c:pt idx="9">
                  <c:v>40</c:v>
                </c:pt>
                <c:pt idx="10">
                  <c:v>37</c:v>
                </c:pt>
              </c:numCache>
            </c:numRef>
          </c:xVal>
          <c:yVal>
            <c:numRef>
              <c:f>Foglio1!$B$2:$B$12</c:f>
              <c:numCache>
                <c:formatCode>General</c:formatCode>
                <c:ptCount val="11"/>
                <c:pt idx="0">
                  <c:v>30</c:v>
                </c:pt>
                <c:pt idx="1">
                  <c:v>22</c:v>
                </c:pt>
                <c:pt idx="2">
                  <c:v>24</c:v>
                </c:pt>
                <c:pt idx="3">
                  <c:v>21</c:v>
                </c:pt>
                <c:pt idx="4">
                  <c:v>19</c:v>
                </c:pt>
                <c:pt idx="5">
                  <c:v>29</c:v>
                </c:pt>
                <c:pt idx="6">
                  <c:v>16</c:v>
                </c:pt>
                <c:pt idx="7">
                  <c:v>14</c:v>
                </c:pt>
                <c:pt idx="8">
                  <c:v>19</c:v>
                </c:pt>
                <c:pt idx="9">
                  <c:v>40</c:v>
                </c:pt>
                <c:pt idx="10">
                  <c:v>17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Foglio1!$A$2:$A$12</c15:f>
                <c15:dlblRangeCache>
                  <c:ptCount val="11"/>
                  <c:pt idx="0">
                    <c:v>Land- und Forstwirtschaft, Fischerei</c:v>
                  </c:pt>
                  <c:pt idx="1">
                    <c:v>Verarbeitendes Gewerbe</c:v>
                  </c:pt>
                  <c:pt idx="2">
                    <c:v>Baugewerbe</c:v>
                  </c:pt>
                  <c:pt idx="3">
                    <c:v>Handel</c:v>
                  </c:pt>
                  <c:pt idx="4">
                    <c:v>Verkehr und Lagerei</c:v>
                  </c:pt>
                  <c:pt idx="5">
                    <c:v>Hotellerie und Gastronomie </c:v>
                  </c:pt>
                  <c:pt idx="6">
                    <c:v>Finanzdienstleistungen</c:v>
                  </c:pt>
                  <c:pt idx="7">
                    <c:v>Öffentliche Verwaltung, Verteidigung, Sozialversicherung </c:v>
                  </c:pt>
                  <c:pt idx="8">
                    <c:v>Erziehung und Unterricht</c:v>
                  </c:pt>
                  <c:pt idx="9">
                    <c:v>Gesundheits- und Sozialwesen</c:v>
                  </c:pt>
                  <c:pt idx="10">
                    <c:v>Sonstige Dienstleistungen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C1A3-4E46-A6FF-FC8B9313286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1073956592"/>
        <c:axId val="-1073961488"/>
      </c:scatterChart>
      <c:valAx>
        <c:axId val="-1073956592"/>
        <c:scaling>
          <c:orientation val="minMax"/>
          <c:max val="45"/>
          <c:min val="30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61488"/>
        <c:crosses val="autoZero"/>
        <c:crossBetween val="midCat"/>
      </c:valAx>
      <c:valAx>
        <c:axId val="-10739614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56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F56A9-6BA7-4D35-9B65-59D8BE4D40C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30753B97-D4A2-4C34-AB19-D2F9006F4C4A}">
      <dgm:prSet phldrT="[Text]" custT="1"/>
      <dgm:spPr>
        <a:solidFill>
          <a:srgbClr val="D9222A"/>
        </a:solidFill>
      </dgm:spPr>
      <dgm:t>
        <a:bodyPr/>
        <a:lstStyle/>
        <a:p>
          <a:r>
            <a:rPr lang="de-DE" sz="1400" dirty="0">
              <a:latin typeface="Arial" panose="020B0604020202020204" pitchFamily="34" charset="0"/>
              <a:cs typeface="Arial" panose="020B0604020202020204" pitchFamily="34" charset="0"/>
            </a:rPr>
            <a:t>Körperlich</a:t>
          </a:r>
          <a:r>
            <a:rPr lang="de-DE" sz="1400" dirty="0"/>
            <a:t> und psychisch belastende Arbeits-bedingungen</a:t>
          </a:r>
          <a:endParaRPr lang="de-AT" sz="1400" dirty="0"/>
        </a:p>
      </dgm:t>
    </dgm:pt>
    <dgm:pt modelId="{363634C7-B2FA-4188-9279-33466053EEDA}" type="parTrans" cxnId="{3EBEFFBE-EC5A-4BE8-8235-FBA4FB7A6790}">
      <dgm:prSet/>
      <dgm:spPr/>
      <dgm:t>
        <a:bodyPr/>
        <a:lstStyle/>
        <a:p>
          <a:endParaRPr lang="de-AT"/>
        </a:p>
      </dgm:t>
    </dgm:pt>
    <dgm:pt modelId="{5C2BC43B-DFE5-48CD-A1FB-5CE71B0C3A36}" type="sibTrans" cxnId="{3EBEFFBE-EC5A-4BE8-8235-FBA4FB7A6790}">
      <dgm:prSet/>
      <dgm:spPr/>
      <dgm:t>
        <a:bodyPr/>
        <a:lstStyle/>
        <a:p>
          <a:endParaRPr lang="de-AT"/>
        </a:p>
      </dgm:t>
    </dgm:pt>
    <dgm:pt modelId="{04ABCD90-334D-4193-80B9-2D194B118B41}">
      <dgm:prSet phldrT="[Text]" custT="1"/>
      <dgm:spPr>
        <a:solidFill>
          <a:schemeClr val="accent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Arbeitszeiten und Arbeitsmodelle</a:t>
          </a:r>
          <a:endParaRPr lang="de-AT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DBE60EF6-A3F1-462C-85F8-3AD9959AA430}" type="parTrans" cxnId="{A27B4583-1990-4418-805D-2C25EBA99601}">
      <dgm:prSet/>
      <dgm:spPr/>
      <dgm:t>
        <a:bodyPr/>
        <a:lstStyle/>
        <a:p>
          <a:endParaRPr lang="de-AT"/>
        </a:p>
      </dgm:t>
    </dgm:pt>
    <dgm:pt modelId="{65DF8F8D-C42F-4858-93BC-E455242A93F0}" type="sibTrans" cxnId="{A27B4583-1990-4418-805D-2C25EBA99601}">
      <dgm:prSet/>
      <dgm:spPr/>
      <dgm:t>
        <a:bodyPr/>
        <a:lstStyle/>
        <a:p>
          <a:endParaRPr lang="de-AT"/>
        </a:p>
      </dgm:t>
    </dgm:pt>
    <dgm:pt modelId="{0FFF8FED-1AE8-467B-8F9C-3BFC500E58C9}">
      <dgm:prSet phldrT="[Text]" custT="1"/>
      <dgm:spPr/>
      <dgm:t>
        <a:bodyPr/>
        <a:lstStyle/>
        <a:p>
          <a:r>
            <a:rPr lang="de-DE" sz="1400" dirty="0"/>
            <a:t>Gestaltungs-</a:t>
          </a:r>
          <a:r>
            <a:rPr lang="de-DE" sz="1400" dirty="0" err="1"/>
            <a:t>spielraum</a:t>
          </a:r>
          <a:r>
            <a:rPr lang="de-DE" sz="1400" dirty="0"/>
            <a:t> am Arbeitsplatz</a:t>
          </a:r>
          <a:endParaRPr lang="de-AT" sz="1400" dirty="0"/>
        </a:p>
      </dgm:t>
    </dgm:pt>
    <dgm:pt modelId="{1A7B3E93-02C5-4399-A905-18D9FF11A43D}" type="parTrans" cxnId="{426855CC-3949-4C64-8A65-34EE3BFC96AF}">
      <dgm:prSet/>
      <dgm:spPr/>
      <dgm:t>
        <a:bodyPr/>
        <a:lstStyle/>
        <a:p>
          <a:endParaRPr lang="de-AT"/>
        </a:p>
      </dgm:t>
    </dgm:pt>
    <dgm:pt modelId="{065A3E0E-CC9B-4345-B46B-E6B82BEB0480}" type="sibTrans" cxnId="{426855CC-3949-4C64-8A65-34EE3BFC96AF}">
      <dgm:prSet/>
      <dgm:spPr/>
      <dgm:t>
        <a:bodyPr/>
        <a:lstStyle/>
        <a:p>
          <a:endParaRPr lang="de-AT"/>
        </a:p>
      </dgm:t>
    </dgm:pt>
    <dgm:pt modelId="{A31D8FA7-CB55-4886-8F6F-B88B8D13935E}">
      <dgm:prSet phldrT="[Text]" custT="1"/>
      <dgm:spPr/>
      <dgm:t>
        <a:bodyPr/>
        <a:lstStyle/>
        <a:p>
          <a:r>
            <a:rPr lang="de-DE" sz="1400" dirty="0"/>
            <a:t>Vereinbarkeit und Wechsel-wirkung von Arbeit und Freizeit</a:t>
          </a:r>
        </a:p>
      </dgm:t>
    </dgm:pt>
    <dgm:pt modelId="{B976CF1F-52F8-4883-A475-2EB84D4FCB47}" type="parTrans" cxnId="{D0FBBFA3-A1EC-493B-B320-01C7D8A8DCC7}">
      <dgm:prSet/>
      <dgm:spPr/>
      <dgm:t>
        <a:bodyPr/>
        <a:lstStyle/>
        <a:p>
          <a:endParaRPr lang="de-AT"/>
        </a:p>
      </dgm:t>
    </dgm:pt>
    <dgm:pt modelId="{ACA96DFE-08A1-4955-9461-B6FD69362484}" type="sibTrans" cxnId="{D0FBBFA3-A1EC-493B-B320-01C7D8A8DCC7}">
      <dgm:prSet/>
      <dgm:spPr/>
      <dgm:t>
        <a:bodyPr/>
        <a:lstStyle/>
        <a:p>
          <a:endParaRPr lang="de-AT"/>
        </a:p>
      </dgm:t>
    </dgm:pt>
    <dgm:pt modelId="{E135A0A9-3FF0-43CE-8DAF-0FD73123691F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Gesundheit und Sicherheit am Arbeitsplatz</a:t>
          </a:r>
          <a:endParaRPr lang="de-AT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7EB5AB4E-1B27-445E-AD73-CB0D375F24C1}" type="parTrans" cxnId="{7DBD3E83-024F-4052-B666-5B0DA8E9E5EA}">
      <dgm:prSet/>
      <dgm:spPr/>
      <dgm:t>
        <a:bodyPr/>
        <a:lstStyle/>
        <a:p>
          <a:endParaRPr lang="de-AT"/>
        </a:p>
      </dgm:t>
    </dgm:pt>
    <dgm:pt modelId="{B1EAD788-606A-4D33-961C-A2752E25315B}" type="sibTrans" cxnId="{7DBD3E83-024F-4052-B666-5B0DA8E9E5EA}">
      <dgm:prSet/>
      <dgm:spPr/>
      <dgm:t>
        <a:bodyPr/>
        <a:lstStyle/>
        <a:p>
          <a:endParaRPr lang="de-AT"/>
        </a:p>
      </dgm:t>
    </dgm:pt>
    <dgm:pt modelId="{6CCF3535-91C2-455B-B783-A87510DFB1C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400" dirty="0"/>
            <a:t>Betriebsklima und soziales Miteinander / Diskriminierung</a:t>
          </a:r>
          <a:endParaRPr lang="de-AT" sz="1400" dirty="0"/>
        </a:p>
      </dgm:t>
    </dgm:pt>
    <dgm:pt modelId="{9C589323-6769-4772-AA02-A36E512E2F0C}" type="parTrans" cxnId="{296F7DA9-A80A-4C5A-BB3C-555E594F568E}">
      <dgm:prSet/>
      <dgm:spPr/>
      <dgm:t>
        <a:bodyPr/>
        <a:lstStyle/>
        <a:p>
          <a:endParaRPr lang="de-AT"/>
        </a:p>
      </dgm:t>
    </dgm:pt>
    <dgm:pt modelId="{BA6DB5B0-1EB7-45A7-AF92-5081FC1EA7EF}" type="sibTrans" cxnId="{296F7DA9-A80A-4C5A-BB3C-555E594F568E}">
      <dgm:prSet/>
      <dgm:spPr/>
      <dgm:t>
        <a:bodyPr/>
        <a:lstStyle/>
        <a:p>
          <a:endParaRPr lang="de-AT"/>
        </a:p>
      </dgm:t>
    </dgm:pt>
    <dgm:pt modelId="{AF52C58C-85DC-4B60-B6BB-FD1F01D1334F}" type="pres">
      <dgm:prSet presAssocID="{EBFF56A9-6BA7-4D35-9B65-59D8BE4D40C1}" presName="cycle" presStyleCnt="0">
        <dgm:presLayoutVars>
          <dgm:dir/>
          <dgm:resizeHandles val="exact"/>
        </dgm:presLayoutVars>
      </dgm:prSet>
      <dgm:spPr/>
    </dgm:pt>
    <dgm:pt modelId="{4CA47BBC-C360-4DB2-BEED-1DA23F8CCA1B}" type="pres">
      <dgm:prSet presAssocID="{30753B97-D4A2-4C34-AB19-D2F9006F4C4A}" presName="node" presStyleLbl="node1" presStyleIdx="0" presStyleCnt="6" custScaleY="116213">
        <dgm:presLayoutVars>
          <dgm:bulletEnabled val="1"/>
        </dgm:presLayoutVars>
      </dgm:prSet>
      <dgm:spPr/>
    </dgm:pt>
    <dgm:pt modelId="{3105E29F-8EE6-4D14-BAB2-5A33E135C048}" type="pres">
      <dgm:prSet presAssocID="{30753B97-D4A2-4C34-AB19-D2F9006F4C4A}" presName="spNode" presStyleCnt="0"/>
      <dgm:spPr/>
    </dgm:pt>
    <dgm:pt modelId="{C8684718-AAD7-4EC4-B9FC-7D5D0195006E}" type="pres">
      <dgm:prSet presAssocID="{5C2BC43B-DFE5-48CD-A1FB-5CE71B0C3A36}" presName="sibTrans" presStyleLbl="sibTrans1D1" presStyleIdx="0" presStyleCnt="6"/>
      <dgm:spPr/>
    </dgm:pt>
    <dgm:pt modelId="{B3EB3E71-C54D-4EAD-BC06-1FB10AECCE73}" type="pres">
      <dgm:prSet presAssocID="{04ABCD90-334D-4193-80B9-2D194B118B41}" presName="node" presStyleLbl="node1" presStyleIdx="1" presStyleCnt="6">
        <dgm:presLayoutVars>
          <dgm:bulletEnabled val="1"/>
        </dgm:presLayoutVars>
      </dgm:prSet>
      <dgm:spPr>
        <a:xfrm>
          <a:off x="5268312" y="1118968"/>
          <a:ext cx="1458515" cy="948035"/>
        </a:xfrm>
        <a:prstGeom prst="roundRect">
          <a:avLst/>
        </a:prstGeom>
      </dgm:spPr>
    </dgm:pt>
    <dgm:pt modelId="{8B51D163-BB8B-48C3-AA89-DCE6148C3AEC}" type="pres">
      <dgm:prSet presAssocID="{04ABCD90-334D-4193-80B9-2D194B118B41}" presName="spNode" presStyleCnt="0"/>
      <dgm:spPr/>
    </dgm:pt>
    <dgm:pt modelId="{EE704798-050D-441D-900D-508D69107BCE}" type="pres">
      <dgm:prSet presAssocID="{65DF8F8D-C42F-4858-93BC-E455242A93F0}" presName="sibTrans" presStyleLbl="sibTrans1D1" presStyleIdx="1" presStyleCnt="6"/>
      <dgm:spPr/>
    </dgm:pt>
    <dgm:pt modelId="{B6F0AE9D-35A3-41B8-BCE8-D776B5F8F34C}" type="pres">
      <dgm:prSet presAssocID="{0FFF8FED-1AE8-467B-8F9C-3BFC500E58C9}" presName="node" presStyleLbl="node1" presStyleIdx="2" presStyleCnt="6">
        <dgm:presLayoutVars>
          <dgm:bulletEnabled val="1"/>
        </dgm:presLayoutVars>
      </dgm:prSet>
      <dgm:spPr/>
    </dgm:pt>
    <dgm:pt modelId="{873482D6-E0AE-425F-940F-7F0B19C0B22F}" type="pres">
      <dgm:prSet presAssocID="{0FFF8FED-1AE8-467B-8F9C-3BFC500E58C9}" presName="spNode" presStyleCnt="0"/>
      <dgm:spPr/>
    </dgm:pt>
    <dgm:pt modelId="{91C1E7A7-F382-4FA6-85B0-32A8E7A83705}" type="pres">
      <dgm:prSet presAssocID="{065A3E0E-CC9B-4345-B46B-E6B82BEB0480}" presName="sibTrans" presStyleLbl="sibTrans1D1" presStyleIdx="2" presStyleCnt="6"/>
      <dgm:spPr/>
    </dgm:pt>
    <dgm:pt modelId="{B414B306-C0C8-4C7F-B155-167EB2019E66}" type="pres">
      <dgm:prSet presAssocID="{A31D8FA7-CB55-4886-8F6F-B88B8D13935E}" presName="node" presStyleLbl="node1" presStyleIdx="3" presStyleCnt="6" custScaleY="135219">
        <dgm:presLayoutVars>
          <dgm:bulletEnabled val="1"/>
        </dgm:presLayoutVars>
      </dgm:prSet>
      <dgm:spPr/>
    </dgm:pt>
    <dgm:pt modelId="{46D86B9A-FF27-4D09-BF08-2B793544C9DF}" type="pres">
      <dgm:prSet presAssocID="{A31D8FA7-CB55-4886-8F6F-B88B8D13935E}" presName="spNode" presStyleCnt="0"/>
      <dgm:spPr/>
    </dgm:pt>
    <dgm:pt modelId="{CD6F1C74-35D5-4F10-A723-8B73EA55CEF3}" type="pres">
      <dgm:prSet presAssocID="{ACA96DFE-08A1-4955-9461-B6FD69362484}" presName="sibTrans" presStyleLbl="sibTrans1D1" presStyleIdx="3" presStyleCnt="6"/>
      <dgm:spPr/>
    </dgm:pt>
    <dgm:pt modelId="{5604E682-690D-4271-9F78-1868B2DA18BD}" type="pres">
      <dgm:prSet presAssocID="{E135A0A9-3FF0-43CE-8DAF-0FD73123691F}" presName="node" presStyleLbl="node1" presStyleIdx="4" presStyleCnt="6">
        <dgm:presLayoutVars>
          <dgm:bulletEnabled val="1"/>
        </dgm:presLayoutVars>
      </dgm:prSet>
      <dgm:spPr>
        <a:xfrm>
          <a:off x="1401171" y="3351663"/>
          <a:ext cx="1458515" cy="948035"/>
        </a:xfrm>
        <a:prstGeom prst="roundRect">
          <a:avLst/>
        </a:prstGeom>
      </dgm:spPr>
    </dgm:pt>
    <dgm:pt modelId="{138D4B14-B8D9-45A1-A34D-570558AC7C0E}" type="pres">
      <dgm:prSet presAssocID="{E135A0A9-3FF0-43CE-8DAF-0FD73123691F}" presName="spNode" presStyleCnt="0"/>
      <dgm:spPr/>
    </dgm:pt>
    <dgm:pt modelId="{E22DFE30-A69F-45FB-9F18-D7551631C9F0}" type="pres">
      <dgm:prSet presAssocID="{B1EAD788-606A-4D33-961C-A2752E25315B}" presName="sibTrans" presStyleLbl="sibTrans1D1" presStyleIdx="4" presStyleCnt="6"/>
      <dgm:spPr/>
    </dgm:pt>
    <dgm:pt modelId="{AFE9D31E-5C31-41A4-B873-53E3BB3D1FB3}" type="pres">
      <dgm:prSet presAssocID="{6CCF3535-91C2-455B-B783-A87510DFB1CF}" presName="node" presStyleLbl="node1" presStyleIdx="5" presStyleCnt="6">
        <dgm:presLayoutVars>
          <dgm:bulletEnabled val="1"/>
        </dgm:presLayoutVars>
      </dgm:prSet>
      <dgm:spPr/>
    </dgm:pt>
    <dgm:pt modelId="{DB5DD33B-64CC-451C-A069-D7C2117B484C}" type="pres">
      <dgm:prSet presAssocID="{6CCF3535-91C2-455B-B783-A87510DFB1CF}" presName="spNode" presStyleCnt="0"/>
      <dgm:spPr/>
    </dgm:pt>
    <dgm:pt modelId="{13AF564F-2C8E-4ADA-AB9F-1CDE0163BA72}" type="pres">
      <dgm:prSet presAssocID="{BA6DB5B0-1EB7-45A7-AF92-5081FC1EA7EF}" presName="sibTrans" presStyleLbl="sibTrans1D1" presStyleIdx="5" presStyleCnt="6"/>
      <dgm:spPr/>
    </dgm:pt>
  </dgm:ptLst>
  <dgm:cxnLst>
    <dgm:cxn modelId="{02700312-2F94-474E-8DC7-74147109A14E}" type="presOf" srcId="{A31D8FA7-CB55-4886-8F6F-B88B8D13935E}" destId="{B414B306-C0C8-4C7F-B155-167EB2019E66}" srcOrd="0" destOrd="0" presId="urn:microsoft.com/office/officeart/2005/8/layout/cycle6"/>
    <dgm:cxn modelId="{EEF1C318-29A9-481F-AB98-B08EA7EBFD77}" type="presOf" srcId="{065A3E0E-CC9B-4345-B46B-E6B82BEB0480}" destId="{91C1E7A7-F382-4FA6-85B0-32A8E7A83705}" srcOrd="0" destOrd="0" presId="urn:microsoft.com/office/officeart/2005/8/layout/cycle6"/>
    <dgm:cxn modelId="{7CBA0F24-167A-4AA1-8B7E-C6EF9D104D9B}" type="presOf" srcId="{ACA96DFE-08A1-4955-9461-B6FD69362484}" destId="{CD6F1C74-35D5-4F10-A723-8B73EA55CEF3}" srcOrd="0" destOrd="0" presId="urn:microsoft.com/office/officeart/2005/8/layout/cycle6"/>
    <dgm:cxn modelId="{DBE22129-1E61-42DA-88EC-A994C0959971}" type="presOf" srcId="{B1EAD788-606A-4D33-961C-A2752E25315B}" destId="{E22DFE30-A69F-45FB-9F18-D7551631C9F0}" srcOrd="0" destOrd="0" presId="urn:microsoft.com/office/officeart/2005/8/layout/cycle6"/>
    <dgm:cxn modelId="{9D096E29-D88F-47C5-B2F6-B8A5EEFEDE1D}" type="presOf" srcId="{04ABCD90-334D-4193-80B9-2D194B118B41}" destId="{B3EB3E71-C54D-4EAD-BC06-1FB10AECCE73}" srcOrd="0" destOrd="0" presId="urn:microsoft.com/office/officeart/2005/8/layout/cycle6"/>
    <dgm:cxn modelId="{94E8493A-140F-444A-8B3F-74CDC418D53D}" type="presOf" srcId="{5C2BC43B-DFE5-48CD-A1FB-5CE71B0C3A36}" destId="{C8684718-AAD7-4EC4-B9FC-7D5D0195006E}" srcOrd="0" destOrd="0" presId="urn:microsoft.com/office/officeart/2005/8/layout/cycle6"/>
    <dgm:cxn modelId="{79BD635F-A4E2-40E8-8E99-5A0EDADEABE7}" type="presOf" srcId="{30753B97-D4A2-4C34-AB19-D2F9006F4C4A}" destId="{4CA47BBC-C360-4DB2-BEED-1DA23F8CCA1B}" srcOrd="0" destOrd="0" presId="urn:microsoft.com/office/officeart/2005/8/layout/cycle6"/>
    <dgm:cxn modelId="{86F14A68-AAF6-4CFA-9D7B-01A9E58BD515}" type="presOf" srcId="{E135A0A9-3FF0-43CE-8DAF-0FD73123691F}" destId="{5604E682-690D-4271-9F78-1868B2DA18BD}" srcOrd="0" destOrd="0" presId="urn:microsoft.com/office/officeart/2005/8/layout/cycle6"/>
    <dgm:cxn modelId="{7DBD3E83-024F-4052-B666-5B0DA8E9E5EA}" srcId="{EBFF56A9-6BA7-4D35-9B65-59D8BE4D40C1}" destId="{E135A0A9-3FF0-43CE-8DAF-0FD73123691F}" srcOrd="4" destOrd="0" parTransId="{7EB5AB4E-1B27-445E-AD73-CB0D375F24C1}" sibTransId="{B1EAD788-606A-4D33-961C-A2752E25315B}"/>
    <dgm:cxn modelId="{A27B4583-1990-4418-805D-2C25EBA99601}" srcId="{EBFF56A9-6BA7-4D35-9B65-59D8BE4D40C1}" destId="{04ABCD90-334D-4193-80B9-2D194B118B41}" srcOrd="1" destOrd="0" parTransId="{DBE60EF6-A3F1-462C-85F8-3AD9959AA430}" sibTransId="{65DF8F8D-C42F-4858-93BC-E455242A93F0}"/>
    <dgm:cxn modelId="{62E8C09C-B679-43F4-B4F9-173A686ADC82}" type="presOf" srcId="{BA6DB5B0-1EB7-45A7-AF92-5081FC1EA7EF}" destId="{13AF564F-2C8E-4ADA-AB9F-1CDE0163BA72}" srcOrd="0" destOrd="0" presId="urn:microsoft.com/office/officeart/2005/8/layout/cycle6"/>
    <dgm:cxn modelId="{861334A0-E537-4B01-BAFB-AB70E89866D3}" type="presOf" srcId="{6CCF3535-91C2-455B-B783-A87510DFB1CF}" destId="{AFE9D31E-5C31-41A4-B873-53E3BB3D1FB3}" srcOrd="0" destOrd="0" presId="urn:microsoft.com/office/officeart/2005/8/layout/cycle6"/>
    <dgm:cxn modelId="{D0FBBFA3-A1EC-493B-B320-01C7D8A8DCC7}" srcId="{EBFF56A9-6BA7-4D35-9B65-59D8BE4D40C1}" destId="{A31D8FA7-CB55-4886-8F6F-B88B8D13935E}" srcOrd="3" destOrd="0" parTransId="{B976CF1F-52F8-4883-A475-2EB84D4FCB47}" sibTransId="{ACA96DFE-08A1-4955-9461-B6FD69362484}"/>
    <dgm:cxn modelId="{296F7DA9-A80A-4C5A-BB3C-555E594F568E}" srcId="{EBFF56A9-6BA7-4D35-9B65-59D8BE4D40C1}" destId="{6CCF3535-91C2-455B-B783-A87510DFB1CF}" srcOrd="5" destOrd="0" parTransId="{9C589323-6769-4772-AA02-A36E512E2F0C}" sibTransId="{BA6DB5B0-1EB7-45A7-AF92-5081FC1EA7EF}"/>
    <dgm:cxn modelId="{3EBEFFBE-EC5A-4BE8-8235-FBA4FB7A6790}" srcId="{EBFF56A9-6BA7-4D35-9B65-59D8BE4D40C1}" destId="{30753B97-D4A2-4C34-AB19-D2F9006F4C4A}" srcOrd="0" destOrd="0" parTransId="{363634C7-B2FA-4188-9279-33466053EEDA}" sibTransId="{5C2BC43B-DFE5-48CD-A1FB-5CE71B0C3A36}"/>
    <dgm:cxn modelId="{426855CC-3949-4C64-8A65-34EE3BFC96AF}" srcId="{EBFF56A9-6BA7-4D35-9B65-59D8BE4D40C1}" destId="{0FFF8FED-1AE8-467B-8F9C-3BFC500E58C9}" srcOrd="2" destOrd="0" parTransId="{1A7B3E93-02C5-4399-A905-18D9FF11A43D}" sibTransId="{065A3E0E-CC9B-4345-B46B-E6B82BEB0480}"/>
    <dgm:cxn modelId="{ACBA60E8-CCDE-4E82-A35C-EECD0CC81F09}" type="presOf" srcId="{EBFF56A9-6BA7-4D35-9B65-59D8BE4D40C1}" destId="{AF52C58C-85DC-4B60-B6BB-FD1F01D1334F}" srcOrd="0" destOrd="0" presId="urn:microsoft.com/office/officeart/2005/8/layout/cycle6"/>
    <dgm:cxn modelId="{A11B63ED-DCE4-4DC0-A911-E455311AC948}" type="presOf" srcId="{0FFF8FED-1AE8-467B-8F9C-3BFC500E58C9}" destId="{B6F0AE9D-35A3-41B8-BCE8-D776B5F8F34C}" srcOrd="0" destOrd="0" presId="urn:microsoft.com/office/officeart/2005/8/layout/cycle6"/>
    <dgm:cxn modelId="{AD7058F7-547E-42C4-A491-968879C40DAB}" type="presOf" srcId="{65DF8F8D-C42F-4858-93BC-E455242A93F0}" destId="{EE704798-050D-441D-900D-508D69107BCE}" srcOrd="0" destOrd="0" presId="urn:microsoft.com/office/officeart/2005/8/layout/cycle6"/>
    <dgm:cxn modelId="{85B88D1E-1B74-44D5-A5A4-26D8549D3BE4}" type="presParOf" srcId="{AF52C58C-85DC-4B60-B6BB-FD1F01D1334F}" destId="{4CA47BBC-C360-4DB2-BEED-1DA23F8CCA1B}" srcOrd="0" destOrd="0" presId="urn:microsoft.com/office/officeart/2005/8/layout/cycle6"/>
    <dgm:cxn modelId="{D6A7D805-B50B-4FFD-9A86-F0B814D23013}" type="presParOf" srcId="{AF52C58C-85DC-4B60-B6BB-FD1F01D1334F}" destId="{3105E29F-8EE6-4D14-BAB2-5A33E135C048}" srcOrd="1" destOrd="0" presId="urn:microsoft.com/office/officeart/2005/8/layout/cycle6"/>
    <dgm:cxn modelId="{48F32C4C-FBC4-4620-8C2E-134D496A88C0}" type="presParOf" srcId="{AF52C58C-85DC-4B60-B6BB-FD1F01D1334F}" destId="{C8684718-AAD7-4EC4-B9FC-7D5D0195006E}" srcOrd="2" destOrd="0" presId="urn:microsoft.com/office/officeart/2005/8/layout/cycle6"/>
    <dgm:cxn modelId="{9EC6C559-33E1-4B55-AF7B-DB8ECC6200C8}" type="presParOf" srcId="{AF52C58C-85DC-4B60-B6BB-FD1F01D1334F}" destId="{B3EB3E71-C54D-4EAD-BC06-1FB10AECCE73}" srcOrd="3" destOrd="0" presId="urn:microsoft.com/office/officeart/2005/8/layout/cycle6"/>
    <dgm:cxn modelId="{2E2AB577-3C05-4DA3-BC97-9A9834127CBB}" type="presParOf" srcId="{AF52C58C-85DC-4B60-B6BB-FD1F01D1334F}" destId="{8B51D163-BB8B-48C3-AA89-DCE6148C3AEC}" srcOrd="4" destOrd="0" presId="urn:microsoft.com/office/officeart/2005/8/layout/cycle6"/>
    <dgm:cxn modelId="{72F2BF60-DC14-4BBA-A584-9AB8B5D7F4FD}" type="presParOf" srcId="{AF52C58C-85DC-4B60-B6BB-FD1F01D1334F}" destId="{EE704798-050D-441D-900D-508D69107BCE}" srcOrd="5" destOrd="0" presId="urn:microsoft.com/office/officeart/2005/8/layout/cycle6"/>
    <dgm:cxn modelId="{C71211DF-717A-40AB-B7D3-37406C39485F}" type="presParOf" srcId="{AF52C58C-85DC-4B60-B6BB-FD1F01D1334F}" destId="{B6F0AE9D-35A3-41B8-BCE8-D776B5F8F34C}" srcOrd="6" destOrd="0" presId="urn:microsoft.com/office/officeart/2005/8/layout/cycle6"/>
    <dgm:cxn modelId="{DDAEBAEB-0B53-4D74-B45F-1079433329C3}" type="presParOf" srcId="{AF52C58C-85DC-4B60-B6BB-FD1F01D1334F}" destId="{873482D6-E0AE-425F-940F-7F0B19C0B22F}" srcOrd="7" destOrd="0" presId="urn:microsoft.com/office/officeart/2005/8/layout/cycle6"/>
    <dgm:cxn modelId="{A3967C41-EB34-48AB-859F-2655F276FE2C}" type="presParOf" srcId="{AF52C58C-85DC-4B60-B6BB-FD1F01D1334F}" destId="{91C1E7A7-F382-4FA6-85B0-32A8E7A83705}" srcOrd="8" destOrd="0" presId="urn:microsoft.com/office/officeart/2005/8/layout/cycle6"/>
    <dgm:cxn modelId="{5F79F67D-82C5-4711-86A0-1E118FC9FD25}" type="presParOf" srcId="{AF52C58C-85DC-4B60-B6BB-FD1F01D1334F}" destId="{B414B306-C0C8-4C7F-B155-167EB2019E66}" srcOrd="9" destOrd="0" presId="urn:microsoft.com/office/officeart/2005/8/layout/cycle6"/>
    <dgm:cxn modelId="{6636E862-139D-40C7-AFF4-55BD217EF6C0}" type="presParOf" srcId="{AF52C58C-85DC-4B60-B6BB-FD1F01D1334F}" destId="{46D86B9A-FF27-4D09-BF08-2B793544C9DF}" srcOrd="10" destOrd="0" presId="urn:microsoft.com/office/officeart/2005/8/layout/cycle6"/>
    <dgm:cxn modelId="{0B6F3B3A-EDB3-4F49-B80D-B33F45CECB08}" type="presParOf" srcId="{AF52C58C-85DC-4B60-B6BB-FD1F01D1334F}" destId="{CD6F1C74-35D5-4F10-A723-8B73EA55CEF3}" srcOrd="11" destOrd="0" presId="urn:microsoft.com/office/officeart/2005/8/layout/cycle6"/>
    <dgm:cxn modelId="{90A220C3-0DC8-4D02-8495-DDD27FEE180A}" type="presParOf" srcId="{AF52C58C-85DC-4B60-B6BB-FD1F01D1334F}" destId="{5604E682-690D-4271-9F78-1868B2DA18BD}" srcOrd="12" destOrd="0" presId="urn:microsoft.com/office/officeart/2005/8/layout/cycle6"/>
    <dgm:cxn modelId="{26450C4F-18E8-465D-86A7-6B326DE3AED2}" type="presParOf" srcId="{AF52C58C-85DC-4B60-B6BB-FD1F01D1334F}" destId="{138D4B14-B8D9-45A1-A34D-570558AC7C0E}" srcOrd="13" destOrd="0" presId="urn:microsoft.com/office/officeart/2005/8/layout/cycle6"/>
    <dgm:cxn modelId="{4479B5DB-59CF-4C5F-B7BF-F2B864EEE9A6}" type="presParOf" srcId="{AF52C58C-85DC-4B60-B6BB-FD1F01D1334F}" destId="{E22DFE30-A69F-45FB-9F18-D7551631C9F0}" srcOrd="14" destOrd="0" presId="urn:microsoft.com/office/officeart/2005/8/layout/cycle6"/>
    <dgm:cxn modelId="{931014C9-A698-496E-930E-E537EF2EA4C0}" type="presParOf" srcId="{AF52C58C-85DC-4B60-B6BB-FD1F01D1334F}" destId="{AFE9D31E-5C31-41A4-B873-53E3BB3D1FB3}" srcOrd="15" destOrd="0" presId="urn:microsoft.com/office/officeart/2005/8/layout/cycle6"/>
    <dgm:cxn modelId="{04D1E488-AC99-441A-A1E6-04CD91A0069D}" type="presParOf" srcId="{AF52C58C-85DC-4B60-B6BB-FD1F01D1334F}" destId="{DB5DD33B-64CC-451C-A069-D7C2117B484C}" srcOrd="16" destOrd="0" presId="urn:microsoft.com/office/officeart/2005/8/layout/cycle6"/>
    <dgm:cxn modelId="{C515CECB-9886-48D1-8345-8F3AE9E82984}" type="presParOf" srcId="{AF52C58C-85DC-4B60-B6BB-FD1F01D1334F}" destId="{13AF564F-2C8E-4ADA-AB9F-1CDE0163BA7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48D16-3EA5-42B9-BA2F-CFC52F1EC5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BA478A0-2BCA-4004-8963-8217C5635BA8}">
      <dgm:prSet phldrT="[Text]" custT="1"/>
      <dgm:spPr/>
      <dgm:t>
        <a:bodyPr/>
        <a:lstStyle/>
        <a:p>
          <a:r>
            <a:rPr lang="de-DE" sz="1600" dirty="0"/>
            <a:t>Ausführbarkeit</a:t>
          </a:r>
        </a:p>
      </dgm:t>
    </dgm:pt>
    <dgm:pt modelId="{CCFD5B41-28A6-407E-99CF-760F0F247B1A}" type="parTrans" cxnId="{1D34CE15-EA55-4789-A7DC-F9B3F65D9377}">
      <dgm:prSet/>
      <dgm:spPr/>
      <dgm:t>
        <a:bodyPr/>
        <a:lstStyle/>
        <a:p>
          <a:endParaRPr lang="de-DE"/>
        </a:p>
      </dgm:t>
    </dgm:pt>
    <dgm:pt modelId="{78A19AB0-03C3-4339-935C-4FC7360118DD}" type="sibTrans" cxnId="{1D34CE15-EA55-4789-A7DC-F9B3F65D9377}">
      <dgm:prSet/>
      <dgm:spPr/>
      <dgm:t>
        <a:bodyPr/>
        <a:lstStyle/>
        <a:p>
          <a:endParaRPr lang="de-DE"/>
        </a:p>
      </dgm:t>
    </dgm:pt>
    <dgm:pt modelId="{425F706A-6756-4E63-A6E0-2124F6468904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Schädigungs-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losigkeit</a:t>
          </a:r>
          <a:endParaRPr lang="de-DE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8E2D87E0-4E6A-4DDB-8025-A71078B2129E}" type="parTrans" cxnId="{8D9299F8-CD53-48D0-B933-0E64E001EC09}">
      <dgm:prSet/>
      <dgm:spPr/>
      <dgm:t>
        <a:bodyPr/>
        <a:lstStyle/>
        <a:p>
          <a:endParaRPr lang="de-DE"/>
        </a:p>
      </dgm:t>
    </dgm:pt>
    <dgm:pt modelId="{56850DD9-9014-4E42-B16D-F5E63CB25813}" type="sibTrans" cxnId="{8D9299F8-CD53-48D0-B933-0E64E001EC09}">
      <dgm:prSet/>
      <dgm:spPr/>
      <dgm:t>
        <a:bodyPr/>
        <a:lstStyle/>
        <a:p>
          <a:endParaRPr lang="de-DE"/>
        </a:p>
      </dgm:t>
    </dgm:pt>
    <dgm:pt modelId="{BFAD285B-4DEE-4659-8694-474DD78E0B2C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Beeinträchtig-</a:t>
          </a:r>
          <a:r>
            <a:rPr lang="de-DE" sz="16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ungsfreiheit</a:t>
          </a:r>
          <a:endParaRPr lang="de-DE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9A809FFF-AD4B-454D-93AB-6388F208DBCC}" type="parTrans" cxnId="{6B1C68ED-7637-4AC2-9906-731E797CB1C7}">
      <dgm:prSet/>
      <dgm:spPr/>
      <dgm:t>
        <a:bodyPr/>
        <a:lstStyle/>
        <a:p>
          <a:endParaRPr lang="de-DE"/>
        </a:p>
      </dgm:t>
    </dgm:pt>
    <dgm:pt modelId="{0CEBADC6-0F36-410F-A0A3-3BBAC6223822}" type="sibTrans" cxnId="{6B1C68ED-7637-4AC2-9906-731E797CB1C7}">
      <dgm:prSet/>
      <dgm:spPr/>
      <dgm:t>
        <a:bodyPr/>
        <a:lstStyle/>
        <a:p>
          <a:endParaRPr lang="de-DE"/>
        </a:p>
      </dgm:t>
    </dgm:pt>
    <dgm:pt modelId="{18D8D22D-2130-4DFD-992F-35216E72987F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Persönlichkeits-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förderlichkeit</a:t>
          </a:r>
          <a:endParaRPr lang="de-DE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2AD53454-037A-44C7-B84D-952490799451}" type="parTrans" cxnId="{F2D41C29-27B5-48CC-A3BA-C35BB5F1C0BE}">
      <dgm:prSet/>
      <dgm:spPr/>
      <dgm:t>
        <a:bodyPr/>
        <a:lstStyle/>
        <a:p>
          <a:endParaRPr lang="de-DE"/>
        </a:p>
      </dgm:t>
    </dgm:pt>
    <dgm:pt modelId="{83D64BBE-8742-44FA-A39E-0D45CFED0FCF}" type="sibTrans" cxnId="{F2D41C29-27B5-48CC-A3BA-C35BB5F1C0BE}">
      <dgm:prSet/>
      <dgm:spPr/>
      <dgm:t>
        <a:bodyPr/>
        <a:lstStyle/>
        <a:p>
          <a:endParaRPr lang="de-DE"/>
        </a:p>
      </dgm:t>
    </dgm:pt>
    <dgm:pt modelId="{65E60CD1-08E2-4ABB-BA0C-378B93C3E461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/>
            <a:t>Attraktiv werden und attraktiv bleiben</a:t>
          </a:r>
        </a:p>
      </dgm:t>
    </dgm:pt>
    <dgm:pt modelId="{D7C2E754-5CD4-4043-975D-ECC4E0723B9D}" type="parTrans" cxnId="{C661F58F-71A7-43C9-BAB0-C720166EA012}">
      <dgm:prSet/>
      <dgm:spPr/>
      <dgm:t>
        <a:bodyPr/>
        <a:lstStyle/>
        <a:p>
          <a:endParaRPr lang="de-DE"/>
        </a:p>
      </dgm:t>
    </dgm:pt>
    <dgm:pt modelId="{B5B1A31D-F4FB-492E-8E28-D19AF9BB585F}" type="sibTrans" cxnId="{C661F58F-71A7-43C9-BAB0-C720166EA012}">
      <dgm:prSet/>
      <dgm:spPr/>
      <dgm:t>
        <a:bodyPr/>
        <a:lstStyle/>
        <a:p>
          <a:endParaRPr lang="de-DE"/>
        </a:p>
      </dgm:t>
    </dgm:pt>
    <dgm:pt modelId="{E1E51191-0186-4A04-8F23-4EFE2BA577AE}" type="pres">
      <dgm:prSet presAssocID="{3F048D16-3EA5-42B9-BA2F-CFC52F1EC5CE}" presName="CompostProcess" presStyleCnt="0">
        <dgm:presLayoutVars>
          <dgm:dir/>
          <dgm:resizeHandles val="exact"/>
        </dgm:presLayoutVars>
      </dgm:prSet>
      <dgm:spPr/>
    </dgm:pt>
    <dgm:pt modelId="{E0D1085B-AE63-4879-9710-A809BE221CD0}" type="pres">
      <dgm:prSet presAssocID="{3F048D16-3EA5-42B9-BA2F-CFC52F1EC5CE}" presName="arrow" presStyleLbl="bgShp" presStyleIdx="0" presStyleCnt="1"/>
      <dgm:spPr/>
    </dgm:pt>
    <dgm:pt modelId="{B83052E1-CB70-42F7-93A9-EAD9F827489E}" type="pres">
      <dgm:prSet presAssocID="{3F048D16-3EA5-42B9-BA2F-CFC52F1EC5CE}" presName="linearProcess" presStyleCnt="0"/>
      <dgm:spPr/>
    </dgm:pt>
    <dgm:pt modelId="{4049BD28-CAAD-40E9-970C-CE382027BACE}" type="pres">
      <dgm:prSet presAssocID="{2BA478A0-2BCA-4004-8963-8217C5635BA8}" presName="textNode" presStyleLbl="node1" presStyleIdx="0" presStyleCnt="5" custScaleX="111999" custScaleY="75406">
        <dgm:presLayoutVars>
          <dgm:bulletEnabled val="1"/>
        </dgm:presLayoutVars>
      </dgm:prSet>
      <dgm:spPr/>
    </dgm:pt>
    <dgm:pt modelId="{CD47DEDB-538E-4547-ADB3-1492141A7F8D}" type="pres">
      <dgm:prSet presAssocID="{78A19AB0-03C3-4339-935C-4FC7360118DD}" presName="sibTrans" presStyleCnt="0"/>
      <dgm:spPr/>
    </dgm:pt>
    <dgm:pt modelId="{DF8A508D-2157-4B8E-88AD-4352D4383B23}" type="pres">
      <dgm:prSet presAssocID="{425F706A-6756-4E63-A6E0-2124F6468904}" presName="textNode" presStyleLbl="node1" presStyleIdx="1" presStyleCnt="5" custScaleY="75406">
        <dgm:presLayoutVars>
          <dgm:bulletEnabled val="1"/>
        </dgm:presLayoutVars>
      </dgm:prSet>
      <dgm:spPr/>
    </dgm:pt>
    <dgm:pt modelId="{3B5E77AC-838E-4571-84D9-7C4F0CC0D731}" type="pres">
      <dgm:prSet presAssocID="{56850DD9-9014-4E42-B16D-F5E63CB25813}" presName="sibTrans" presStyleCnt="0"/>
      <dgm:spPr/>
    </dgm:pt>
    <dgm:pt modelId="{1793172F-F11D-4073-9A7D-7ACEF654182F}" type="pres">
      <dgm:prSet presAssocID="{BFAD285B-4DEE-4659-8694-474DD78E0B2C}" presName="textNode" presStyleLbl="node1" presStyleIdx="2" presStyleCnt="5" custScaleX="108105" custScaleY="74519">
        <dgm:presLayoutVars>
          <dgm:bulletEnabled val="1"/>
        </dgm:presLayoutVars>
      </dgm:prSet>
      <dgm:spPr/>
    </dgm:pt>
    <dgm:pt modelId="{FF99BACE-0E7D-4F9E-885C-8CAD727BCDE6}" type="pres">
      <dgm:prSet presAssocID="{0CEBADC6-0F36-410F-A0A3-3BBAC6223822}" presName="sibTrans" presStyleCnt="0"/>
      <dgm:spPr/>
    </dgm:pt>
    <dgm:pt modelId="{EE57C40D-03E3-4353-A3FA-F9947CD9B3DF}" type="pres">
      <dgm:prSet presAssocID="{18D8D22D-2130-4DFD-992F-35216E72987F}" presName="textNode" presStyleLbl="node1" presStyleIdx="3" presStyleCnt="5" custScaleX="118136" custScaleY="77179">
        <dgm:presLayoutVars>
          <dgm:bulletEnabled val="1"/>
        </dgm:presLayoutVars>
      </dgm:prSet>
      <dgm:spPr/>
    </dgm:pt>
    <dgm:pt modelId="{36C6D4C7-B026-4E39-851E-3CAD986FB867}" type="pres">
      <dgm:prSet presAssocID="{83D64BBE-8742-44FA-A39E-0D45CFED0FCF}" presName="sibTrans" presStyleCnt="0"/>
      <dgm:spPr/>
    </dgm:pt>
    <dgm:pt modelId="{4A0C924B-D239-4827-95FE-F6DB4519A4E0}" type="pres">
      <dgm:prSet presAssocID="{65E60CD1-08E2-4ABB-BA0C-378B93C3E461}" presName="textNode" presStyleLbl="node1" presStyleIdx="4" presStyleCnt="5" custLinFactX="18989" custLinFactNeighborX="100000" custLinFactNeighborY="-443">
        <dgm:presLayoutVars>
          <dgm:bulletEnabled val="1"/>
        </dgm:presLayoutVars>
      </dgm:prSet>
      <dgm:spPr/>
    </dgm:pt>
  </dgm:ptLst>
  <dgm:cxnLst>
    <dgm:cxn modelId="{577BFD0A-4BD8-4C37-BEF9-2144F7537253}" type="presOf" srcId="{BFAD285B-4DEE-4659-8694-474DD78E0B2C}" destId="{1793172F-F11D-4073-9A7D-7ACEF654182F}" srcOrd="0" destOrd="0" presId="urn:microsoft.com/office/officeart/2005/8/layout/hProcess9"/>
    <dgm:cxn modelId="{15D24312-9E7C-4C59-B913-0DEE19486F96}" type="presOf" srcId="{3F048D16-3EA5-42B9-BA2F-CFC52F1EC5CE}" destId="{E1E51191-0186-4A04-8F23-4EFE2BA577AE}" srcOrd="0" destOrd="0" presId="urn:microsoft.com/office/officeart/2005/8/layout/hProcess9"/>
    <dgm:cxn modelId="{1D34CE15-EA55-4789-A7DC-F9B3F65D9377}" srcId="{3F048D16-3EA5-42B9-BA2F-CFC52F1EC5CE}" destId="{2BA478A0-2BCA-4004-8963-8217C5635BA8}" srcOrd="0" destOrd="0" parTransId="{CCFD5B41-28A6-407E-99CF-760F0F247B1A}" sibTransId="{78A19AB0-03C3-4339-935C-4FC7360118DD}"/>
    <dgm:cxn modelId="{F2D41C29-27B5-48CC-A3BA-C35BB5F1C0BE}" srcId="{3F048D16-3EA5-42B9-BA2F-CFC52F1EC5CE}" destId="{18D8D22D-2130-4DFD-992F-35216E72987F}" srcOrd="3" destOrd="0" parTransId="{2AD53454-037A-44C7-B84D-952490799451}" sibTransId="{83D64BBE-8742-44FA-A39E-0D45CFED0FCF}"/>
    <dgm:cxn modelId="{7C117873-46FF-48FB-AB3F-23258FD67B1F}" type="presOf" srcId="{65E60CD1-08E2-4ABB-BA0C-378B93C3E461}" destId="{4A0C924B-D239-4827-95FE-F6DB4519A4E0}" srcOrd="0" destOrd="0" presId="urn:microsoft.com/office/officeart/2005/8/layout/hProcess9"/>
    <dgm:cxn modelId="{C661F58F-71A7-43C9-BAB0-C720166EA012}" srcId="{3F048D16-3EA5-42B9-BA2F-CFC52F1EC5CE}" destId="{65E60CD1-08E2-4ABB-BA0C-378B93C3E461}" srcOrd="4" destOrd="0" parTransId="{D7C2E754-5CD4-4043-975D-ECC4E0723B9D}" sibTransId="{B5B1A31D-F4FB-492E-8E28-D19AF9BB585F}"/>
    <dgm:cxn modelId="{E3A9D597-35D6-4759-8378-F3216F121F71}" type="presOf" srcId="{425F706A-6756-4E63-A6E0-2124F6468904}" destId="{DF8A508D-2157-4B8E-88AD-4352D4383B23}" srcOrd="0" destOrd="0" presId="urn:microsoft.com/office/officeart/2005/8/layout/hProcess9"/>
    <dgm:cxn modelId="{9E97139A-D2C3-435F-9E32-F10E3212E5B2}" type="presOf" srcId="{18D8D22D-2130-4DFD-992F-35216E72987F}" destId="{EE57C40D-03E3-4353-A3FA-F9947CD9B3DF}" srcOrd="0" destOrd="0" presId="urn:microsoft.com/office/officeart/2005/8/layout/hProcess9"/>
    <dgm:cxn modelId="{15733DE9-C290-4BAF-862B-2E6780756676}" type="presOf" srcId="{2BA478A0-2BCA-4004-8963-8217C5635BA8}" destId="{4049BD28-CAAD-40E9-970C-CE382027BACE}" srcOrd="0" destOrd="0" presId="urn:microsoft.com/office/officeart/2005/8/layout/hProcess9"/>
    <dgm:cxn modelId="{6B1C68ED-7637-4AC2-9906-731E797CB1C7}" srcId="{3F048D16-3EA5-42B9-BA2F-CFC52F1EC5CE}" destId="{BFAD285B-4DEE-4659-8694-474DD78E0B2C}" srcOrd="2" destOrd="0" parTransId="{9A809FFF-AD4B-454D-93AB-6388F208DBCC}" sibTransId="{0CEBADC6-0F36-410F-A0A3-3BBAC6223822}"/>
    <dgm:cxn modelId="{8D9299F8-CD53-48D0-B933-0E64E001EC09}" srcId="{3F048D16-3EA5-42B9-BA2F-CFC52F1EC5CE}" destId="{425F706A-6756-4E63-A6E0-2124F6468904}" srcOrd="1" destOrd="0" parTransId="{8E2D87E0-4E6A-4DDB-8025-A71078B2129E}" sibTransId="{56850DD9-9014-4E42-B16D-F5E63CB25813}"/>
    <dgm:cxn modelId="{B0FE8BE1-087F-4945-9461-38DF598FD3CE}" type="presParOf" srcId="{E1E51191-0186-4A04-8F23-4EFE2BA577AE}" destId="{E0D1085B-AE63-4879-9710-A809BE221CD0}" srcOrd="0" destOrd="0" presId="urn:microsoft.com/office/officeart/2005/8/layout/hProcess9"/>
    <dgm:cxn modelId="{EAA86E35-5534-4E1E-BD9D-3640D9AD5B64}" type="presParOf" srcId="{E1E51191-0186-4A04-8F23-4EFE2BA577AE}" destId="{B83052E1-CB70-42F7-93A9-EAD9F827489E}" srcOrd="1" destOrd="0" presId="urn:microsoft.com/office/officeart/2005/8/layout/hProcess9"/>
    <dgm:cxn modelId="{BDF6577F-7112-42B8-A637-521B9D20A29C}" type="presParOf" srcId="{B83052E1-CB70-42F7-93A9-EAD9F827489E}" destId="{4049BD28-CAAD-40E9-970C-CE382027BACE}" srcOrd="0" destOrd="0" presId="urn:microsoft.com/office/officeart/2005/8/layout/hProcess9"/>
    <dgm:cxn modelId="{4D336C8C-4434-4C94-B799-553C033774BA}" type="presParOf" srcId="{B83052E1-CB70-42F7-93A9-EAD9F827489E}" destId="{CD47DEDB-538E-4547-ADB3-1492141A7F8D}" srcOrd="1" destOrd="0" presId="urn:microsoft.com/office/officeart/2005/8/layout/hProcess9"/>
    <dgm:cxn modelId="{0E52B4CF-2327-40A9-890E-4D24015AC1E4}" type="presParOf" srcId="{B83052E1-CB70-42F7-93A9-EAD9F827489E}" destId="{DF8A508D-2157-4B8E-88AD-4352D4383B23}" srcOrd="2" destOrd="0" presId="urn:microsoft.com/office/officeart/2005/8/layout/hProcess9"/>
    <dgm:cxn modelId="{805E30D2-4B40-4015-9C94-3680E1DF56B2}" type="presParOf" srcId="{B83052E1-CB70-42F7-93A9-EAD9F827489E}" destId="{3B5E77AC-838E-4571-84D9-7C4F0CC0D731}" srcOrd="3" destOrd="0" presId="urn:microsoft.com/office/officeart/2005/8/layout/hProcess9"/>
    <dgm:cxn modelId="{0B196984-FE62-40E3-8E12-8CADE5DC9912}" type="presParOf" srcId="{B83052E1-CB70-42F7-93A9-EAD9F827489E}" destId="{1793172F-F11D-4073-9A7D-7ACEF654182F}" srcOrd="4" destOrd="0" presId="urn:microsoft.com/office/officeart/2005/8/layout/hProcess9"/>
    <dgm:cxn modelId="{60497F53-06D8-4098-865C-B759F3EA3DE6}" type="presParOf" srcId="{B83052E1-CB70-42F7-93A9-EAD9F827489E}" destId="{FF99BACE-0E7D-4F9E-885C-8CAD727BCDE6}" srcOrd="5" destOrd="0" presId="urn:microsoft.com/office/officeart/2005/8/layout/hProcess9"/>
    <dgm:cxn modelId="{581D1DB1-23C7-4666-83D4-63D5334989A3}" type="presParOf" srcId="{B83052E1-CB70-42F7-93A9-EAD9F827489E}" destId="{EE57C40D-03E3-4353-A3FA-F9947CD9B3DF}" srcOrd="6" destOrd="0" presId="urn:microsoft.com/office/officeart/2005/8/layout/hProcess9"/>
    <dgm:cxn modelId="{C8AADC58-88BF-4196-A99F-CEEBB0CB1804}" type="presParOf" srcId="{B83052E1-CB70-42F7-93A9-EAD9F827489E}" destId="{36C6D4C7-B026-4E39-851E-3CAD986FB867}" srcOrd="7" destOrd="0" presId="urn:microsoft.com/office/officeart/2005/8/layout/hProcess9"/>
    <dgm:cxn modelId="{A8E448A4-1E03-48FB-A142-8D31C7E4CB34}" type="presParOf" srcId="{B83052E1-CB70-42F7-93A9-EAD9F827489E}" destId="{4A0C924B-D239-4827-95FE-F6DB4519A4E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47BBC-C360-4DB2-BEED-1DA23F8CCA1B}">
      <dsp:nvSpPr>
        <dsp:cNvPr id="0" name=""/>
        <dsp:cNvSpPr/>
      </dsp:nvSpPr>
      <dsp:spPr>
        <a:xfrm>
          <a:off x="3334742" y="-119277"/>
          <a:ext cx="1458515" cy="1101740"/>
        </a:xfrm>
        <a:prstGeom prst="roundRect">
          <a:avLst/>
        </a:prstGeom>
        <a:solidFill>
          <a:srgbClr val="D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Körperlich</a:t>
          </a:r>
          <a:r>
            <a:rPr lang="de-DE" sz="1400" kern="1200" dirty="0"/>
            <a:t> und psychisch belastende Arbeits-bedingungen</a:t>
          </a:r>
          <a:endParaRPr lang="de-AT" sz="1400" kern="1200" dirty="0"/>
        </a:p>
      </dsp:txBody>
      <dsp:txXfrm>
        <a:off x="3388525" y="-65494"/>
        <a:ext cx="1350949" cy="994174"/>
      </dsp:txXfrm>
    </dsp:sp>
    <dsp:sp modelId="{C8684718-AAD7-4EC4-B9FC-7D5D0195006E}">
      <dsp:nvSpPr>
        <dsp:cNvPr id="0" name=""/>
        <dsp:cNvSpPr/>
      </dsp:nvSpPr>
      <dsp:spPr>
        <a:xfrm>
          <a:off x="1831304" y="431592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971264" y="125696"/>
              </a:moveTo>
              <a:arcTo wR="2232695" hR="2232695" stAng="17359031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B3E71-C54D-4EAD-BC06-1FB10AECCE73}">
      <dsp:nvSpPr>
        <dsp:cNvPr id="0" name=""/>
        <dsp:cNvSpPr/>
      </dsp:nvSpPr>
      <dsp:spPr>
        <a:xfrm>
          <a:off x="5268312" y="1073922"/>
          <a:ext cx="1458515" cy="94803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Arbeitszeiten und Arbeitsmodelle</a:t>
          </a:r>
          <a:endParaRPr lang="de-AT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5314591" y="1120201"/>
        <a:ext cx="1365957" cy="855477"/>
      </dsp:txXfrm>
    </dsp:sp>
    <dsp:sp modelId="{EE704798-050D-441D-900D-508D69107BCE}">
      <dsp:nvSpPr>
        <dsp:cNvPr id="0" name=""/>
        <dsp:cNvSpPr/>
      </dsp:nvSpPr>
      <dsp:spPr>
        <a:xfrm>
          <a:off x="1831304" y="431592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374658" y="1602679"/>
              </a:moveTo>
              <a:arcTo wR="2232695" hR="2232695" stAng="20616588" swAng="1966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0AE9D-35A3-41B8-BCE8-D776B5F8F34C}">
      <dsp:nvSpPr>
        <dsp:cNvPr id="0" name=""/>
        <dsp:cNvSpPr/>
      </dsp:nvSpPr>
      <dsp:spPr>
        <a:xfrm>
          <a:off x="5268312" y="3306617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Gestaltungs-</a:t>
          </a:r>
          <a:r>
            <a:rPr lang="de-DE" sz="1400" kern="1200" dirty="0" err="1"/>
            <a:t>spielraum</a:t>
          </a:r>
          <a:r>
            <a:rPr lang="de-DE" sz="1400" kern="1200" dirty="0"/>
            <a:t> am Arbeitsplatz</a:t>
          </a:r>
          <a:endParaRPr lang="de-AT" sz="1400" kern="1200" dirty="0"/>
        </a:p>
      </dsp:txBody>
      <dsp:txXfrm>
        <a:off x="5314591" y="3352896"/>
        <a:ext cx="1365957" cy="855477"/>
      </dsp:txXfrm>
    </dsp:sp>
    <dsp:sp modelId="{91C1E7A7-F382-4FA6-85B0-32A8E7A83705}">
      <dsp:nvSpPr>
        <dsp:cNvPr id="0" name=""/>
        <dsp:cNvSpPr/>
      </dsp:nvSpPr>
      <dsp:spPr>
        <a:xfrm>
          <a:off x="1831304" y="431592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792713" y="3829964"/>
              </a:moveTo>
              <a:arcTo wR="2232695" hR="2232695" stAng="2740559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4B306-C0C8-4C7F-B155-167EB2019E66}">
      <dsp:nvSpPr>
        <dsp:cNvPr id="0" name=""/>
        <dsp:cNvSpPr/>
      </dsp:nvSpPr>
      <dsp:spPr>
        <a:xfrm>
          <a:off x="3334742" y="4256020"/>
          <a:ext cx="1458515" cy="1281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Vereinbarkeit und Wechsel-wirkung von Arbeit und Freizeit</a:t>
          </a:r>
        </a:p>
      </dsp:txBody>
      <dsp:txXfrm>
        <a:off x="3397320" y="4318598"/>
        <a:ext cx="1333359" cy="1156767"/>
      </dsp:txXfrm>
    </dsp:sp>
    <dsp:sp modelId="{CD6F1C74-35D5-4F10-A723-8B73EA55CEF3}">
      <dsp:nvSpPr>
        <dsp:cNvPr id="0" name=""/>
        <dsp:cNvSpPr/>
      </dsp:nvSpPr>
      <dsp:spPr>
        <a:xfrm>
          <a:off x="1831304" y="431592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494125" y="4339693"/>
              </a:moveTo>
              <a:arcTo wR="2232695" hR="2232695" stAng="6559031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4E682-690D-4271-9F78-1868B2DA18BD}">
      <dsp:nvSpPr>
        <dsp:cNvPr id="0" name=""/>
        <dsp:cNvSpPr/>
      </dsp:nvSpPr>
      <dsp:spPr>
        <a:xfrm>
          <a:off x="1401171" y="3306617"/>
          <a:ext cx="1458515" cy="9480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Gesundheit und Sicherheit am Arbeitsplatz</a:t>
          </a:r>
          <a:endParaRPr lang="de-AT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447450" y="3352896"/>
        <a:ext cx="1365957" cy="855477"/>
      </dsp:txXfrm>
    </dsp:sp>
    <dsp:sp modelId="{E22DFE30-A69F-45FB-9F18-D7551631C9F0}">
      <dsp:nvSpPr>
        <dsp:cNvPr id="0" name=""/>
        <dsp:cNvSpPr/>
      </dsp:nvSpPr>
      <dsp:spPr>
        <a:xfrm>
          <a:off x="1831304" y="431592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90731" y="2862710"/>
              </a:moveTo>
              <a:arcTo wR="2232695" hR="2232695" stAng="9816588" swAng="19668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D31E-5C31-41A4-B873-53E3BB3D1FB3}">
      <dsp:nvSpPr>
        <dsp:cNvPr id="0" name=""/>
        <dsp:cNvSpPr/>
      </dsp:nvSpPr>
      <dsp:spPr>
        <a:xfrm>
          <a:off x="1401171" y="1073922"/>
          <a:ext cx="1458515" cy="94803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Betriebsklima und soziales Miteinander / Diskriminierung</a:t>
          </a:r>
          <a:endParaRPr lang="de-AT" sz="1400" kern="1200" dirty="0"/>
        </a:p>
      </dsp:txBody>
      <dsp:txXfrm>
        <a:off x="1447450" y="1120201"/>
        <a:ext cx="1365957" cy="855477"/>
      </dsp:txXfrm>
    </dsp:sp>
    <dsp:sp modelId="{13AF564F-2C8E-4ADA-AB9F-1CDE0163BA72}">
      <dsp:nvSpPr>
        <dsp:cNvPr id="0" name=""/>
        <dsp:cNvSpPr/>
      </dsp:nvSpPr>
      <dsp:spPr>
        <a:xfrm>
          <a:off x="1831304" y="431592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72677" y="635425"/>
              </a:moveTo>
              <a:arcTo wR="2232695" hR="2232695" stAng="13540559" swAng="15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1085B-AE63-4879-9710-A809BE221CD0}">
      <dsp:nvSpPr>
        <dsp:cNvPr id="0" name=""/>
        <dsp:cNvSpPr/>
      </dsp:nvSpPr>
      <dsp:spPr>
        <a:xfrm>
          <a:off x="570686" y="0"/>
          <a:ext cx="6467776" cy="50062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9BD28-CAAD-40E9-970C-CE382027BACE}">
      <dsp:nvSpPr>
        <dsp:cNvPr id="0" name=""/>
        <dsp:cNvSpPr/>
      </dsp:nvSpPr>
      <dsp:spPr>
        <a:xfrm>
          <a:off x="3809" y="1748109"/>
          <a:ext cx="1525085" cy="1509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Ausführbarkeit</a:t>
          </a:r>
        </a:p>
      </dsp:txBody>
      <dsp:txXfrm>
        <a:off x="77521" y="1821821"/>
        <a:ext cx="1377661" cy="1362570"/>
      </dsp:txXfrm>
    </dsp:sp>
    <dsp:sp modelId="{DF8A508D-2157-4B8E-88AD-4352D4383B23}">
      <dsp:nvSpPr>
        <dsp:cNvPr id="0" name=""/>
        <dsp:cNvSpPr/>
      </dsp:nvSpPr>
      <dsp:spPr>
        <a:xfrm>
          <a:off x="1596979" y="1748109"/>
          <a:ext cx="1361695" cy="1509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Schädigungs-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losigkeit</a:t>
          </a:r>
          <a:endParaRPr lang="de-DE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663451" y="1814581"/>
        <a:ext cx="1228751" cy="1377050"/>
      </dsp:txXfrm>
    </dsp:sp>
    <dsp:sp modelId="{1793172F-F11D-4073-9A7D-7ACEF654182F}">
      <dsp:nvSpPr>
        <dsp:cNvPr id="0" name=""/>
        <dsp:cNvSpPr/>
      </dsp:nvSpPr>
      <dsp:spPr>
        <a:xfrm>
          <a:off x="3026760" y="1756990"/>
          <a:ext cx="1472061" cy="1492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Beeinträchtig-</a:t>
          </a:r>
          <a:r>
            <a:rPr lang="de-DE" sz="16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ungsfreiheit</a:t>
          </a:r>
          <a:endParaRPr lang="de-DE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098620" y="1828850"/>
        <a:ext cx="1328341" cy="1348512"/>
      </dsp:txXfrm>
    </dsp:sp>
    <dsp:sp modelId="{EE57C40D-03E3-4353-A3FA-F9947CD9B3DF}">
      <dsp:nvSpPr>
        <dsp:cNvPr id="0" name=""/>
        <dsp:cNvSpPr/>
      </dsp:nvSpPr>
      <dsp:spPr>
        <a:xfrm>
          <a:off x="4566906" y="1730357"/>
          <a:ext cx="1608653" cy="1545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Persönlichkeits-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förderlichkeit</a:t>
          </a:r>
          <a:endParaRPr lang="de-DE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42351" y="1805802"/>
        <a:ext cx="1457763" cy="1394608"/>
      </dsp:txXfrm>
    </dsp:sp>
    <dsp:sp modelId="{4A0C924B-D239-4827-95FE-F6DB4519A4E0}">
      <dsp:nvSpPr>
        <dsp:cNvPr id="0" name=""/>
        <dsp:cNvSpPr/>
      </dsp:nvSpPr>
      <dsp:spPr>
        <a:xfrm>
          <a:off x="6247453" y="1492993"/>
          <a:ext cx="1361695" cy="200248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Attraktiv werden und attraktiv bleiben</a:t>
          </a:r>
        </a:p>
      </dsp:txBody>
      <dsp:txXfrm>
        <a:off x="6313925" y="1559465"/>
        <a:ext cx="1228751" cy="1869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0.01051</cdr:x>
      <cdr:y>0.93732</cdr:y>
    </cdr:from>
    <cdr:to>
      <cdr:x>0.35338</cdr:x>
      <cdr:y>0.98873</cdr:y>
    </cdr:to>
    <cdr:sp macro="" textlink="">
      <cdr:nvSpPr>
        <cdr:cNvPr id="4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759" y="3205623"/>
          <a:ext cx="1851498" cy="175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800" u="none">
            <a:solidFill>
              <a:schemeClr val="tx2"/>
            </a:solidFill>
            <a:effectLst/>
            <a:latin typeface="Source Sans Pro Light" panose="020B0403030403020204" pitchFamily="34" charset="0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7B7AF-4225-4587-A26E-1AB109BF7368}" type="datetimeFigureOut">
              <a:rPr lang="it-IT" smtClean="0"/>
              <a:pPr/>
              <a:t>21/09/2022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10BC4-55DF-4B8A-BBA5-20F1A08A12A3}" type="slidenum">
              <a:rPr lang="it-IT" smtClean="0"/>
              <a:pPr/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10BC4-55DF-4B8A-BBA5-20F1A08A12A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35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10BC4-55DF-4B8A-BBA5-20F1A08A12A3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3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EC941-8DA5-3144-8535-6798B2E2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37EC42-C7D4-2F45-957A-73747272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D5F40-48F4-B74E-B91D-5B79A52D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1EC6F-6AEA-0F49-AF34-CF347B10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B7D018-EA28-5349-89E1-38097399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51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80ECD-A66C-EF4F-8FE5-02C23AC9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4ED642-85A8-3C48-840C-9BDC1B2AC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C3895-2034-AD43-A69F-49F61C47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56D5E-54A1-5444-B611-B956E744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854210-9A2E-A94C-866F-CEA9509C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0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ADBA34-2014-D341-916D-83A434799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1918A0-E71D-1B4B-BE5B-DE5A91445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4147E-E94C-1A44-BDE5-54640909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A11F8-1BC3-B544-B67A-5B0454A7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6E62C5-6510-9D4D-97AE-F816DF1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83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EC941-8DA5-3144-8535-6798B2E2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37EC42-C7D4-2F45-957A-73747272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D5F40-48F4-B74E-B91D-5B79A52D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1EC6F-6AEA-0F49-AF34-CF347B10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B7D018-EA28-5349-89E1-38097399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1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9EB7F-53ED-6340-B208-3AD814CF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49" y="27805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923A1-1EB1-2541-A3B6-7AD24F7B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7420E6-E695-9446-91AF-2E50D0D4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B6FE75-E297-AC4E-9CB9-DC0D17A7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69377-9E63-4E4B-8B3F-0BA4279E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C9A94-DA73-1446-B725-355B705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F81BFC-8C23-454C-8987-7B7493BC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31593E-3985-244F-8A91-3C963A40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DF578-5D57-1540-B072-E614413C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13ECA8-431B-544B-9950-C759AC60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3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9EF9B-452A-DD44-A024-CC0E3FA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3AF31-8A74-8D42-BFEB-487D1E14C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74D04D-7675-5F4B-8728-1D61C64F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BE3778-0D98-0741-B6D4-FEE976A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58E2B-2D97-5143-A2B2-9BC70160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7415A6-5EE1-0345-9594-010431F2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3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306D0-771C-7642-888E-214B584A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4F130-7A59-4944-AB87-995CD4A10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0A381E-7A3A-E04E-9953-A668EB5A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9A012C-CB1E-5D41-B774-48840E6BA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D7D3BF-AE41-834A-9CB4-5F36D5F31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50A8C6-376A-374D-B096-88DC1186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77F58C-C264-3040-A33C-EF87F18D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7D3A28-42B2-1047-AA4B-63ED6FC3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36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E093F-2B55-1C45-83FB-2D6FD807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C2B69-CE5C-2944-A319-8E6C1EA4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5317A-68EF-4A45-AC96-9877642E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09CF50-35D6-A649-80E8-7DAE0A05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64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D2A60F-C68A-AD46-B3C7-AEA5BFBB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A44508-C252-1245-984C-9ED02A1B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DB4856-B2FA-A24C-AEEC-A4C62DF3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9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9D3A8-26DD-C74B-ABDB-7E32FE0D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02547A-8237-D942-9C40-1D169D80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83764-E81A-B042-92F2-870B69C0F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EE9EB-2D1B-1745-B2CC-AD2E0803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3DE4F-A6EB-774E-B0BF-2CA4A6CD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AAF91A-8D92-F94E-8EBB-44ED8B2D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2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9EB7F-53ED-6340-B208-3AD814CF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49" y="27805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923A1-1EB1-2541-A3B6-7AD24F7B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7420E6-E695-9446-91AF-2E50D0D4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B6FE75-E297-AC4E-9CB9-DC0D17A7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69377-9E63-4E4B-8B3F-0BA4279E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707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72DE2-E6DF-014C-985B-2E858CE3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BDB126-595A-F64E-8B53-DA94660AE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369A37-2458-9F4A-A86C-EA43C498B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E93D4C-D66C-C941-BE21-F7145F63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5259E7-5BC9-504A-B126-882B2C18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EEC396-F9BE-9448-84BF-62693411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1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80ECD-A66C-EF4F-8FE5-02C23AC9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4ED642-85A8-3C48-840C-9BDC1B2AC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C3895-2034-AD43-A69F-49F61C47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56D5E-54A1-5444-B611-B956E744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854210-9A2E-A94C-866F-CEA9509C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ADBA34-2014-D341-916D-83A434799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1918A0-E71D-1B4B-BE5B-DE5A91445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4147E-E94C-1A44-BDE5-54640909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A11F8-1BC3-B544-B67A-5B0454A7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6E62C5-6510-9D4D-97AE-F816DF1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C9A94-DA73-1446-B725-355B705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F81BFC-8C23-454C-8987-7B7493BC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31593E-3985-244F-8A91-3C963A40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DF578-5D57-1540-B072-E614413C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13ECA8-431B-544B-9950-C759AC60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03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9EF9B-452A-DD44-A024-CC0E3FA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3AF31-8A74-8D42-BFEB-487D1E14C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74D04D-7675-5F4B-8728-1D61C64F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BE3778-0D98-0741-B6D4-FEE976A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58E2B-2D97-5143-A2B2-9BC70160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7415A6-5EE1-0345-9594-010431F2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93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306D0-771C-7642-888E-214B584A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4F130-7A59-4944-AB87-995CD4A10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0A381E-7A3A-E04E-9953-A668EB5A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9A012C-CB1E-5D41-B774-48840E6BA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D7D3BF-AE41-834A-9CB4-5F36D5F31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50A8C6-376A-374D-B096-88DC1186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77F58C-C264-3040-A33C-EF87F18D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7D3A28-42B2-1047-AA4B-63ED6FC3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3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E093F-2B55-1C45-83FB-2D6FD807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C2B69-CE5C-2944-A319-8E6C1EA4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5317A-68EF-4A45-AC96-9877642E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09CF50-35D6-A649-80E8-7DAE0A05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86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D2A60F-C68A-AD46-B3C7-AEA5BFBB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A44508-C252-1245-984C-9ED02A1B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DB4856-B2FA-A24C-AEEC-A4C62DF3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49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9D3A8-26DD-C74B-ABDB-7E32FE0D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02547A-8237-D942-9C40-1D169D80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83764-E81A-B042-92F2-870B69C0F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EE9EB-2D1B-1745-B2CC-AD2E0803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3DE4F-A6EB-774E-B0BF-2CA4A6CD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AAF91A-8D92-F94E-8EBB-44ED8B2D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82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72DE2-E6DF-014C-985B-2E858CE3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BDB126-595A-F64E-8B53-DA94660AE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369A37-2458-9F4A-A86C-EA43C498B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E93D4C-D66C-C941-BE21-F7145F63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5259E7-5BC9-504A-B126-882B2C18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EEC396-F9BE-9448-84BF-62693411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4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27EC3F-D8FC-9849-88C2-DA5FA1CF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16E70-D955-E245-977C-D9B1423B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53AA-8041-7A4B-9881-A1F8F5CC02D8}" type="datetimeFigureOut">
              <a:rPr lang="de-DE" smtClean="0"/>
              <a:pPr/>
              <a:t>21.09.2022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6A7E8-CC6A-A14A-B85F-D5B93E75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2E29D-4F8C-3A4E-A51E-2023DBEF2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1493807" y="14606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6382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27EC3F-D8FC-9849-88C2-DA5FA1CF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16E70-D955-E245-977C-D9B1423B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21.09.2022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6A7E8-CC6A-A14A-B85F-D5B93E75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2E29D-4F8C-3A4E-A51E-2023DBEF2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1493807" y="14606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6382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://www.stressometro.it/" TargetMode="External"/><Relationship Id="rId4" Type="http://schemas.openxmlformats.org/officeDocument/2006/relationships/hyperlink" Target="http://www.stressometer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57" y="1427871"/>
            <a:ext cx="11444068" cy="1561514"/>
          </a:xfrm>
        </p:spPr>
        <p:txBody>
          <a:bodyPr>
            <a:normAutofit fontScale="90000"/>
          </a:bodyPr>
          <a:lstStyle/>
          <a:p>
            <a:br>
              <a:rPr lang="de-DE" dirty="0">
                <a:latin typeface="Calibri" pitchFamily="34" charset="0"/>
                <a:cs typeface="Calibri" pitchFamily="34" charset="0"/>
              </a:rPr>
            </a:br>
            <a:br>
              <a:rPr lang="de-DE" dirty="0">
                <a:latin typeface="Calibri" pitchFamily="34" charset="0"/>
                <a:cs typeface="Calibri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Körperlich und psychisch belastende Arbeitsbedingungen in Südtirol und der Europaregion</a:t>
            </a:r>
            <a:br>
              <a:rPr lang="de-DE" b="1" dirty="0">
                <a:latin typeface="Arial" pitchFamily="34" charset="0"/>
                <a:cs typeface="Arial" pitchFamily="34" charset="0"/>
              </a:rPr>
            </a:br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br>
              <a:rPr lang="de-DE" b="1" dirty="0">
                <a:latin typeface="Arial" pitchFamily="34" charset="0"/>
                <a:cs typeface="Arial" pitchFamily="34" charset="0"/>
              </a:rPr>
            </a:br>
            <a:r>
              <a:rPr lang="de-DE" sz="31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Ergebnisse der </a:t>
            </a:r>
            <a:r>
              <a:rPr lang="de-DE" sz="3100" b="1" u="sng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öffentlichen Verwaltung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56" y="4346916"/>
            <a:ext cx="7488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Frutiger LT Std 45 Light" panose="020B0402020204020204" pitchFamily="34" charset="77"/>
                <a:cs typeface="Arial" pitchFamily="34" charset="0"/>
              </a:rPr>
              <a:t>Tobias Hölbling (AFI | Arbeitsförderungsinstitut) </a:t>
            </a:r>
          </a:p>
          <a:p>
            <a:endParaRPr lang="it-I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57" y="5662747"/>
            <a:ext cx="11801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Körperlich</a:t>
            </a:r>
            <a:r>
              <a:rPr lang="it-I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it-I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psychisch</a:t>
            </a:r>
            <a:r>
              <a:rPr lang="it-I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belastende</a:t>
            </a:r>
            <a:r>
              <a:rPr lang="it-I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Arbeitsbedingungen</a:t>
            </a:r>
            <a:r>
              <a:rPr lang="it-I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Euregio-</a:t>
            </a:r>
            <a:r>
              <a:rPr lang="it-I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Studie</a:t>
            </a:r>
            <a:r>
              <a:rPr lang="it-I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</a:t>
            </a:r>
            <a:r>
              <a:rPr lang="it-I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</a:t>
            </a:r>
            <a:r>
              <a:rPr lang="it-I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Arbeitsbedingungen</a:t>
            </a:r>
            <a:r>
              <a:rPr lang="it-I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(EWCS)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Delegiertentagung ÖDV/FPS des SGB/CISL in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Montal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am 20.09.2022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24D2428-00DE-1AE3-1940-385625BD877F}"/>
              </a:ext>
            </a:extLst>
          </p:cNvPr>
          <p:cNvSpPr/>
          <p:nvPr/>
        </p:nvSpPr>
        <p:spPr>
          <a:xfrm>
            <a:off x="0" y="0"/>
            <a:ext cx="12192000" cy="1127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6798DABB-5129-0F95-3C74-56C60A38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247EF38A-942E-2078-00C5-20652932F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02" y="43572"/>
            <a:ext cx="2830798" cy="10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PB: Arbeitsdruck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85031B6-E460-F336-C8FB-F843D90B2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044" y="1731146"/>
            <a:ext cx="6529383" cy="41369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4471E4-7CA3-A95C-FA23-0741EAAA2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183" y="1"/>
            <a:ext cx="2516818" cy="16778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9299CA0-B002-C122-67C4-BC45E4B2A0D0}"/>
              </a:ext>
            </a:extLst>
          </p:cNvPr>
          <p:cNvSpPr txBox="1"/>
          <p:nvPr/>
        </p:nvSpPr>
        <p:spPr>
          <a:xfrm>
            <a:off x="10933592" y="1729839"/>
            <a:ext cx="14170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© Anna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Waldl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6762675-B5EC-D7AE-0672-C2FAB000A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60" y="119064"/>
            <a:ext cx="2733675" cy="666750"/>
          </a:xfrm>
          <a:prstGeom prst="rect">
            <a:avLst/>
          </a:prstGeom>
        </p:spPr>
      </p:pic>
      <p:pic>
        <p:nvPicPr>
          <p:cNvPr id="7" name="Grafik 6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958BB587-6F14-8720-24B5-CAF53906F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PB: Arbeitsdruck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B42C9A2-6FA1-E978-A756-537AD33DE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432" y="1938015"/>
            <a:ext cx="6665265" cy="42230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D0069E9-319A-34FA-2D9E-FEA15440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798" y="0"/>
            <a:ext cx="2888202" cy="192546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67050FD-823B-9E05-3CA2-603C14A858C2}"/>
              </a:ext>
            </a:extLst>
          </p:cNvPr>
          <p:cNvSpPr txBox="1"/>
          <p:nvPr/>
        </p:nvSpPr>
        <p:spPr>
          <a:xfrm>
            <a:off x="11191043" y="1874117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©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geralt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9BF8ED0C-DDF9-C688-40E4-086104393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107" y="238126"/>
            <a:ext cx="2733675" cy="666750"/>
          </a:xfrm>
          <a:prstGeom prst="rect">
            <a:avLst/>
          </a:prstGeom>
        </p:spPr>
      </p:pic>
      <p:pic>
        <p:nvPicPr>
          <p:cNvPr id="5" name="Grafik 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D2F94C7B-C51C-F054-FBC8-72889158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PB: Arbeitsdruck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B42C9A2-6FA1-E978-A756-537AD33DE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56" y="1938015"/>
            <a:ext cx="6665265" cy="42230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710380-37EF-0D33-A382-30E90E711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798" y="0"/>
            <a:ext cx="2888202" cy="19254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FFFC992-E988-5985-F541-A5517D7FFBF3}"/>
              </a:ext>
            </a:extLst>
          </p:cNvPr>
          <p:cNvSpPr txBox="1"/>
          <p:nvPr/>
        </p:nvSpPr>
        <p:spPr>
          <a:xfrm>
            <a:off x="11185417" y="1925468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©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geralt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EA7FA6A1-E896-1C24-9635-AF58C0A3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107" y="238126"/>
            <a:ext cx="2733675" cy="666750"/>
          </a:xfrm>
          <a:prstGeom prst="rect">
            <a:avLst/>
          </a:prstGeom>
        </p:spPr>
      </p:pic>
      <p:pic>
        <p:nvPicPr>
          <p:cNvPr id="7" name="Grafik 6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7B977EAE-9CA4-6E90-D737-D341D69C9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PB: Emotionsbedingte Arbeitsbelastung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F366023-5D6C-2D2D-6B7A-C6738D46E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857" y="1844285"/>
            <a:ext cx="6754988" cy="42799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E94D617-5EA3-B194-EA2C-63A9F157B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798" y="0"/>
            <a:ext cx="2888202" cy="192546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DE244BE-6062-7378-AE9A-FD3BE912B51C}"/>
              </a:ext>
            </a:extLst>
          </p:cNvPr>
          <p:cNvSpPr txBox="1"/>
          <p:nvPr/>
        </p:nvSpPr>
        <p:spPr>
          <a:xfrm>
            <a:off x="11176364" y="1913142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©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geralt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6535B1B9-6BC6-AB7D-ADCB-4C2FA7A3D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107" y="238126"/>
            <a:ext cx="2733675" cy="666750"/>
          </a:xfrm>
          <a:prstGeom prst="rect">
            <a:avLst/>
          </a:prstGeom>
        </p:spPr>
      </p:pic>
      <p:pic>
        <p:nvPicPr>
          <p:cNvPr id="5" name="Grafik 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D3DFDF12-8DE4-BE64-78A3-E87C09930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PB: Emotionsbedingte Arbeitsbelastung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B9F03168-3D9D-5A37-84F9-7D8C08FFC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10" y="1938015"/>
            <a:ext cx="6329869" cy="401510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DD371F0-CDF7-A22C-F1A5-44333DBA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798" y="0"/>
            <a:ext cx="2888202" cy="192546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92B75E4-B841-72E1-EBA7-73A233928881}"/>
              </a:ext>
            </a:extLst>
          </p:cNvPr>
          <p:cNvSpPr txBox="1"/>
          <p:nvPr/>
        </p:nvSpPr>
        <p:spPr>
          <a:xfrm>
            <a:off x="11131590" y="1943796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©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geralt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C0179171-C04A-7AA5-3484-EA36C738E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107" y="238126"/>
            <a:ext cx="2733675" cy="666750"/>
          </a:xfrm>
          <a:prstGeom prst="rect">
            <a:avLst/>
          </a:prstGeom>
        </p:spPr>
      </p:pic>
      <p:pic>
        <p:nvPicPr>
          <p:cNvPr id="5" name="Grafik 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DA3CC7F1-CB70-AE6F-6359-A4DB9CDE6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8" y="1068235"/>
            <a:ext cx="11071027" cy="600074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Merkmale Körperlich und psychisch belastende Arbeitsbedingungen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65159FA-E9E4-2DFC-1287-172E0C1D22BD}"/>
              </a:ext>
            </a:extLst>
          </p:cNvPr>
          <p:cNvSpPr txBox="1"/>
          <p:nvPr/>
        </p:nvSpPr>
        <p:spPr>
          <a:xfrm>
            <a:off x="1503192" y="2069148"/>
            <a:ext cx="239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Umgebung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Biologische u. chemische Risiken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Bewegungsapparat</a:t>
            </a:r>
          </a:p>
        </p:txBody>
      </p:sp>
      <p:sp>
        <p:nvSpPr>
          <p:cNvPr id="17" name="Geschweifte Klammer rechts 16">
            <a:extLst>
              <a:ext uri="{FF2B5EF4-FFF2-40B4-BE49-F238E27FC236}">
                <a16:creationId xmlns:a16="http://schemas.microsoft.com/office/drawing/2014/main" id="{90235722-E780-9BFC-703E-2DC4D1D7BB15}"/>
              </a:ext>
            </a:extLst>
          </p:cNvPr>
          <p:cNvSpPr/>
          <p:nvPr/>
        </p:nvSpPr>
        <p:spPr>
          <a:xfrm>
            <a:off x="3589814" y="2069148"/>
            <a:ext cx="612560" cy="191360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AB5568F-9981-87BD-9DAA-D0823C307C76}"/>
              </a:ext>
            </a:extLst>
          </p:cNvPr>
          <p:cNvSpPr txBox="1"/>
          <p:nvPr/>
        </p:nvSpPr>
        <p:spPr>
          <a:xfrm>
            <a:off x="6955745" y="2369589"/>
            <a:ext cx="2652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Arbeitsverdichtung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Emotional belastende Arbeitsbedingungen</a:t>
            </a:r>
          </a:p>
        </p:txBody>
      </p:sp>
      <p:sp>
        <p:nvSpPr>
          <p:cNvPr id="20" name="Geschweifte Klammer rechts 19">
            <a:extLst>
              <a:ext uri="{FF2B5EF4-FFF2-40B4-BE49-F238E27FC236}">
                <a16:creationId xmlns:a16="http://schemas.microsoft.com/office/drawing/2014/main" id="{2BC22B1C-B2D5-22E8-4328-E1DEB2E0EF72}"/>
              </a:ext>
            </a:extLst>
          </p:cNvPr>
          <p:cNvSpPr/>
          <p:nvPr/>
        </p:nvSpPr>
        <p:spPr>
          <a:xfrm>
            <a:off x="9306386" y="2212218"/>
            <a:ext cx="501589" cy="151860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A056C01-3CDE-A76E-EA7B-EDBC64F87301}"/>
              </a:ext>
            </a:extLst>
          </p:cNvPr>
          <p:cNvSpPr txBox="1"/>
          <p:nvPr/>
        </p:nvSpPr>
        <p:spPr>
          <a:xfrm>
            <a:off x="4202374" y="2841283"/>
            <a:ext cx="80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KBA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5413CED-518C-85A8-6F3C-27F53B787BB5}"/>
              </a:ext>
            </a:extLst>
          </p:cNvPr>
          <p:cNvSpPr txBox="1"/>
          <p:nvPr/>
        </p:nvSpPr>
        <p:spPr>
          <a:xfrm>
            <a:off x="9807975" y="2785088"/>
            <a:ext cx="80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PBA</a:t>
            </a:r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E394849D-AE44-B4B5-8036-8FEECE0D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59543"/>
              </p:ext>
            </p:extLst>
          </p:nvPr>
        </p:nvGraphicFramePr>
        <p:xfrm>
          <a:off x="843379" y="4042457"/>
          <a:ext cx="10453456" cy="2518701"/>
        </p:xfrm>
        <a:graphic>
          <a:graphicData uri="http://schemas.openxmlformats.org/drawingml/2006/table">
            <a:tbl>
              <a:tblPr/>
              <a:tblGrid>
                <a:gridCol w="2534300">
                  <a:extLst>
                    <a:ext uri="{9D8B030D-6E8A-4147-A177-3AD203B41FA5}">
                      <a16:colId xmlns:a16="http://schemas.microsoft.com/office/drawing/2014/main" val="1593255290"/>
                    </a:ext>
                  </a:extLst>
                </a:gridCol>
                <a:gridCol w="2468020">
                  <a:extLst>
                    <a:ext uri="{9D8B030D-6E8A-4147-A177-3AD203B41FA5}">
                      <a16:colId xmlns:a16="http://schemas.microsoft.com/office/drawing/2014/main" val="4285625042"/>
                    </a:ext>
                  </a:extLst>
                </a:gridCol>
                <a:gridCol w="870266">
                  <a:extLst>
                    <a:ext uri="{9D8B030D-6E8A-4147-A177-3AD203B41FA5}">
                      <a16:colId xmlns:a16="http://schemas.microsoft.com/office/drawing/2014/main" val="3435604848"/>
                    </a:ext>
                  </a:extLst>
                </a:gridCol>
                <a:gridCol w="2726268">
                  <a:extLst>
                    <a:ext uri="{9D8B030D-6E8A-4147-A177-3AD203B41FA5}">
                      <a16:colId xmlns:a16="http://schemas.microsoft.com/office/drawing/2014/main" val="709955486"/>
                    </a:ext>
                  </a:extLst>
                </a:gridCol>
                <a:gridCol w="1854602">
                  <a:extLst>
                    <a:ext uri="{9D8B030D-6E8A-4147-A177-3AD203B41FA5}">
                      <a16:colId xmlns:a16="http://schemas.microsoft.com/office/drawing/2014/main" val="1599884140"/>
                    </a:ext>
                  </a:extLst>
                </a:gridCol>
              </a:tblGrid>
              <a:tr h="39518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Landesteil nach KBA (MW)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Landesteil nach PBA (MW)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434364"/>
                  </a:ext>
                </a:extLst>
              </a:tr>
              <a:tr h="39518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Landesteil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Mittelwert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Landesteil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Mittelwert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757040"/>
                  </a:ext>
                </a:extLst>
              </a:tr>
              <a:tr h="376363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Bundesland Tirol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Bundesland Tirol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01713"/>
                  </a:ext>
                </a:extLst>
              </a:tr>
              <a:tr h="376363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Südtirol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Südtirol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933079"/>
                  </a:ext>
                </a:extLst>
              </a:tr>
              <a:tr h="376363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Trentino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Trentino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764175"/>
                  </a:ext>
                </a:extLst>
              </a:tr>
              <a:tr h="376363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Europaregion insgesamt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Europaregion insgesamt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92893"/>
                  </a:ext>
                </a:extLst>
              </a:tr>
              <a:tr h="1091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Quelle: EWCS Europaregion 2021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© Euregio &amp; Partner 2022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Quelle: EWCS Europaregion 2021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        © Euregio &amp; Partner 2022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893629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7C7948E9-F3B7-75B4-1CCC-5997350D7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261" y="1634699"/>
            <a:ext cx="1773408" cy="118227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AF2045-1F23-642C-032A-38491F7C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529" y="1691912"/>
            <a:ext cx="1746780" cy="116452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E793ED0-012F-88DA-5694-DCD792660DC9}"/>
              </a:ext>
            </a:extLst>
          </p:cNvPr>
          <p:cNvSpPr txBox="1"/>
          <p:nvPr/>
        </p:nvSpPr>
        <p:spPr>
          <a:xfrm>
            <a:off x="10861495" y="2764338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©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geralt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sp>
        <p:nvSpPr>
          <p:cNvPr id="15" name="Textfeld 6">
            <a:extLst>
              <a:ext uri="{FF2B5EF4-FFF2-40B4-BE49-F238E27FC236}">
                <a16:creationId xmlns:a16="http://schemas.microsoft.com/office/drawing/2014/main" id="{C4E05401-A02F-2F12-D712-22A6DDB43E9A}"/>
              </a:ext>
            </a:extLst>
          </p:cNvPr>
          <p:cNvSpPr txBox="1"/>
          <p:nvPr/>
        </p:nvSpPr>
        <p:spPr>
          <a:xfrm>
            <a:off x="5293067" y="2864493"/>
            <a:ext cx="14170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© Anna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Waldl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FF367FE9-F2BA-4D83-3BC0-A25CF2AC4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721170" y="272415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0688179-71C5-3B86-653E-BD9338150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80286"/>
              </p:ext>
            </p:extLst>
          </p:nvPr>
        </p:nvGraphicFramePr>
        <p:xfrm>
          <a:off x="635128" y="973904"/>
          <a:ext cx="5153113" cy="3145335"/>
        </p:xfrm>
        <a:graphic>
          <a:graphicData uri="http://schemas.openxmlformats.org/drawingml/2006/table">
            <a:tbl>
              <a:tblPr/>
              <a:tblGrid>
                <a:gridCol w="3254647">
                  <a:extLst>
                    <a:ext uri="{9D8B030D-6E8A-4147-A177-3AD203B41FA5}">
                      <a16:colId xmlns:a16="http://schemas.microsoft.com/office/drawing/2014/main" val="2536420894"/>
                    </a:ext>
                  </a:extLst>
                </a:gridCol>
                <a:gridCol w="1898466">
                  <a:extLst>
                    <a:ext uri="{9D8B030D-6E8A-4147-A177-3AD203B41FA5}">
                      <a16:colId xmlns:a16="http://schemas.microsoft.com/office/drawing/2014/main" val="3467331140"/>
                    </a:ext>
                  </a:extLst>
                </a:gridCol>
              </a:tblGrid>
              <a:tr h="4946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+mn-ea"/>
                          <a:cs typeface="+mn-cs"/>
                        </a:rPr>
                        <a:t>Wirtschaftszweige nach KBA (MW)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de-DE" sz="1400" b="0" i="0" u="none" strike="noStrike" kern="120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674319"/>
                  </a:ext>
                </a:extLst>
              </a:tr>
              <a:tr h="2946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Wirtschaftszweig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Mittelwert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751317"/>
                  </a:ext>
                </a:extLst>
              </a:tr>
              <a:tr h="3853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Gesundheits- und Sozialwesen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428572"/>
                  </a:ext>
                </a:extLst>
              </a:tr>
              <a:tr h="3533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Land- und Forstwirtschaft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263792"/>
                  </a:ext>
                </a:extLst>
              </a:tr>
              <a:tr h="46463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Hotellerie und Gastgewerbe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521947"/>
                  </a:ext>
                </a:extLst>
              </a:tr>
              <a:tr h="36241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Baugewerbe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975693"/>
                  </a:ext>
                </a:extLst>
              </a:tr>
              <a:tr h="4710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Europaregion insgesamt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052314"/>
                  </a:ext>
                </a:extLst>
              </a:tr>
              <a:tr h="3192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Quelle: EWCS Europaregion 2021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© Euregio &amp; Partner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217638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6D2F56A-192E-DEA9-4E6C-9B75F374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732" y="711925"/>
            <a:ext cx="4484405" cy="36583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6C63414-86A4-D107-744C-DEAEB56B4932}"/>
              </a:ext>
            </a:extLst>
          </p:cNvPr>
          <p:cNvSpPr txBox="1"/>
          <p:nvPr/>
        </p:nvSpPr>
        <p:spPr>
          <a:xfrm>
            <a:off x="10345887" y="4490582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© Anna </a:t>
            </a:r>
            <a:r>
              <a:rPr lang="de-DE" sz="11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Waldl</a:t>
            </a: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11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1100" dirty="0"/>
          </a:p>
        </p:txBody>
      </p:sp>
      <p:pic>
        <p:nvPicPr>
          <p:cNvPr id="2" name="Grafik 1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0AC89319-47BA-C3C5-60AE-2C5826DA2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61BAB50-E69A-9CA8-ACD1-8A54CCE16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97" y="4370313"/>
            <a:ext cx="7900379" cy="24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721170" y="272415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47C7907-50F2-E700-0C40-756BF743B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78173"/>
              </p:ext>
            </p:extLst>
          </p:nvPr>
        </p:nvGraphicFramePr>
        <p:xfrm>
          <a:off x="587714" y="1258811"/>
          <a:ext cx="4916442" cy="2478687"/>
        </p:xfrm>
        <a:graphic>
          <a:graphicData uri="http://schemas.openxmlformats.org/drawingml/2006/table">
            <a:tbl>
              <a:tblPr/>
              <a:tblGrid>
                <a:gridCol w="2893069">
                  <a:extLst>
                    <a:ext uri="{9D8B030D-6E8A-4147-A177-3AD203B41FA5}">
                      <a16:colId xmlns:a16="http://schemas.microsoft.com/office/drawing/2014/main" val="3224505709"/>
                    </a:ext>
                  </a:extLst>
                </a:gridCol>
                <a:gridCol w="2023373">
                  <a:extLst>
                    <a:ext uri="{9D8B030D-6E8A-4147-A177-3AD203B41FA5}">
                      <a16:colId xmlns:a16="http://schemas.microsoft.com/office/drawing/2014/main" val="2641999739"/>
                    </a:ext>
                  </a:extLst>
                </a:gridCol>
              </a:tblGrid>
              <a:tr h="36242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Wirtschaftszweige nach PBA (MW)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60896"/>
                  </a:ext>
                </a:extLst>
              </a:tr>
              <a:tr h="2346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Wirtschaftszweig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Mittelwert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022892"/>
                  </a:ext>
                </a:extLst>
              </a:tr>
              <a:tr h="3451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Hotellerie und Gastronomie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140792"/>
                  </a:ext>
                </a:extLst>
              </a:tr>
              <a:tr h="3451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Gesundheits- und Sozialwesen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578024"/>
                  </a:ext>
                </a:extLst>
              </a:tr>
              <a:tr h="3451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Unterricht und Erziehung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694282"/>
                  </a:ext>
                </a:extLst>
              </a:tr>
              <a:tr h="3451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Finanzdienstleistungen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36421"/>
                  </a:ext>
                </a:extLst>
              </a:tr>
              <a:tr h="27843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Europaregion insgesamt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874628"/>
                  </a:ext>
                </a:extLst>
              </a:tr>
              <a:tr h="2225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Quelle: EWCS Europaregion 2021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                   © Euregio &amp; Partner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4739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3647963-C4BF-DF60-B00F-F1CF54420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447" y="1258811"/>
            <a:ext cx="4484153" cy="298943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A19CC57-83FB-79A2-11B9-AFDFD0DDBB2D}"/>
              </a:ext>
            </a:extLst>
          </p:cNvPr>
          <p:cNvSpPr txBox="1"/>
          <p:nvPr/>
        </p:nvSpPr>
        <p:spPr>
          <a:xfrm>
            <a:off x="10718749" y="4967669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© </a:t>
            </a:r>
            <a:r>
              <a:rPr lang="de-DE" sz="11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geralt</a:t>
            </a: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11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1100" dirty="0"/>
          </a:p>
        </p:txBody>
      </p:sp>
      <p:pic>
        <p:nvPicPr>
          <p:cNvPr id="5" name="Grafik 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6C901588-0DB4-4F21-EC33-934770F9B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CDB119-F9AA-6862-1E5C-18AEDDE6A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17" y="4328479"/>
            <a:ext cx="7941159" cy="21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4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721170" y="272415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647963-C4BF-DF60-B00F-F1CF54420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375" y="419778"/>
            <a:ext cx="3243310" cy="2162206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64411DE7-CE74-E1A4-BF12-3CFD4B9C6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51239"/>
              </p:ext>
            </p:extLst>
          </p:nvPr>
        </p:nvGraphicFramePr>
        <p:xfrm>
          <a:off x="622853" y="2784254"/>
          <a:ext cx="4929810" cy="2318767"/>
        </p:xfrm>
        <a:graphic>
          <a:graphicData uri="http://schemas.openxmlformats.org/drawingml/2006/table">
            <a:tbl>
              <a:tblPr/>
              <a:tblGrid>
                <a:gridCol w="2156792">
                  <a:extLst>
                    <a:ext uri="{9D8B030D-6E8A-4147-A177-3AD203B41FA5}">
                      <a16:colId xmlns:a16="http://schemas.microsoft.com/office/drawing/2014/main" val="933136573"/>
                    </a:ext>
                  </a:extLst>
                </a:gridCol>
                <a:gridCol w="1509754">
                  <a:extLst>
                    <a:ext uri="{9D8B030D-6E8A-4147-A177-3AD203B41FA5}">
                      <a16:colId xmlns:a16="http://schemas.microsoft.com/office/drawing/2014/main" val="3810170057"/>
                    </a:ext>
                  </a:extLst>
                </a:gridCol>
                <a:gridCol w="1263264">
                  <a:extLst>
                    <a:ext uri="{9D8B030D-6E8A-4147-A177-3AD203B41FA5}">
                      <a16:colId xmlns:a16="http://schemas.microsoft.com/office/drawing/2014/main" val="2126371292"/>
                    </a:ext>
                  </a:extLst>
                </a:gridCol>
              </a:tblGrid>
              <a:tr h="58229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KBA nach Bildungsabschluss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471380"/>
                  </a:ext>
                </a:extLst>
              </a:tr>
              <a:tr h="2183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Bildungsabschluss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Mittelwert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431668"/>
                  </a:ext>
                </a:extLst>
              </a:tr>
              <a:tr h="561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Europaregion insgesamt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</a:b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Primärer und niedriger sekundärer Bildungsabschluss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198874"/>
                  </a:ext>
                </a:extLst>
              </a:tr>
              <a:tr h="374330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Höherer sekundärer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Bildungssbschluss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35519"/>
                  </a:ext>
                </a:extLst>
              </a:tr>
              <a:tr h="374330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Tertiärer Bildungsabschluss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320877"/>
                  </a:ext>
                </a:extLst>
              </a:tr>
              <a:tr h="2079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Quelle: EWCS Europaregion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© Euregio &amp; Partner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043791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361D3B1-9766-CF2E-E166-90F0EDBC9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26631"/>
              </p:ext>
            </p:extLst>
          </p:nvPr>
        </p:nvGraphicFramePr>
        <p:xfrm>
          <a:off x="6281530" y="2851223"/>
          <a:ext cx="4437219" cy="2259428"/>
        </p:xfrm>
        <a:graphic>
          <a:graphicData uri="http://schemas.openxmlformats.org/drawingml/2006/table">
            <a:tbl>
              <a:tblPr/>
              <a:tblGrid>
                <a:gridCol w="1335506">
                  <a:extLst>
                    <a:ext uri="{9D8B030D-6E8A-4147-A177-3AD203B41FA5}">
                      <a16:colId xmlns:a16="http://schemas.microsoft.com/office/drawing/2014/main" val="3386629539"/>
                    </a:ext>
                  </a:extLst>
                </a:gridCol>
                <a:gridCol w="1913112">
                  <a:extLst>
                    <a:ext uri="{9D8B030D-6E8A-4147-A177-3AD203B41FA5}">
                      <a16:colId xmlns:a16="http://schemas.microsoft.com/office/drawing/2014/main" val="4033928430"/>
                    </a:ext>
                  </a:extLst>
                </a:gridCol>
                <a:gridCol w="1188601">
                  <a:extLst>
                    <a:ext uri="{9D8B030D-6E8A-4147-A177-3AD203B41FA5}">
                      <a16:colId xmlns:a16="http://schemas.microsoft.com/office/drawing/2014/main" val="1084423237"/>
                    </a:ext>
                  </a:extLst>
                </a:gridCol>
              </a:tblGrid>
              <a:tr h="567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PBA nach Bildungsabschluss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585415"/>
                  </a:ext>
                </a:extLst>
              </a:tr>
              <a:tr h="212771">
                <a:tc>
                  <a:txBody>
                    <a:bodyPr/>
                    <a:lstStyle/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Bildungsabschluss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Mittelwert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6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656605"/>
                  </a:ext>
                </a:extLst>
              </a:tr>
              <a:tr h="547126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Europaregion insgesamt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</a:b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Primärer und niedriger sekundärer Bildungsabschluss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303407"/>
                  </a:ext>
                </a:extLst>
              </a:tr>
              <a:tr h="364751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Höherer sekundärer Bildungssbschluss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51323"/>
                  </a:ext>
                </a:extLst>
              </a:tr>
              <a:tr h="364751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Tertiärer Bildungsabschluss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A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511734"/>
                  </a:ext>
                </a:extLst>
              </a:tr>
              <a:tr h="2026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Quelle: EWCS Europaregion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© Euregio &amp; Partner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469893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977E3D7B-59B2-5A53-E75E-648FF6CBB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932" y="566034"/>
            <a:ext cx="2923550" cy="194903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854451-F374-3BBB-BEB8-D33F4FD50D33}"/>
              </a:ext>
            </a:extLst>
          </p:cNvPr>
          <p:cNvSpPr txBox="1"/>
          <p:nvPr/>
        </p:nvSpPr>
        <p:spPr>
          <a:xfrm>
            <a:off x="10560728" y="2522644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©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geralt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3A97D8A-79A4-4A4D-345C-48C98522F789}"/>
              </a:ext>
            </a:extLst>
          </p:cNvPr>
          <p:cNvSpPr txBox="1"/>
          <p:nvPr/>
        </p:nvSpPr>
        <p:spPr>
          <a:xfrm>
            <a:off x="5961433" y="2493318"/>
            <a:ext cx="14170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© Anna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Waldl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2" name="Grafik 1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794A9B15-2FD1-68E2-B463-1F47BF81F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Belastende Arbeitsbedingungen nach Wirtschaftszweig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05356C-03D0-8F12-1E85-68BF33FEAC97}"/>
              </a:ext>
            </a:extLst>
          </p:cNvPr>
          <p:cNvSpPr txBox="1"/>
          <p:nvPr/>
        </p:nvSpPr>
        <p:spPr>
          <a:xfrm rot="16200000">
            <a:off x="133614" y="2862696"/>
            <a:ext cx="418103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Körperlich belastende Arbeitsbedingungen (Mittelwert)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2363A56-1604-BD8B-C5AB-3C7245A7D247}"/>
              </a:ext>
            </a:extLst>
          </p:cNvPr>
          <p:cNvSpPr txBox="1"/>
          <p:nvPr/>
        </p:nvSpPr>
        <p:spPr>
          <a:xfrm>
            <a:off x="4316483" y="5724697"/>
            <a:ext cx="35151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Psychisch belastende Arbeitsbedingungen (Mittelwert)</a:t>
            </a:r>
          </a:p>
        </p:txBody>
      </p:sp>
      <p:graphicFrame>
        <p:nvGraphicFramePr>
          <p:cNvPr id="15" name="Grafico07">
            <a:extLst>
              <a:ext uri="{FF2B5EF4-FFF2-40B4-BE49-F238E27FC236}">
                <a16:creationId xmlns:a16="http://schemas.microsoft.com/office/drawing/2014/main" id="{8B0E3E0A-6A48-487F-B708-3159A9813126}"/>
              </a:ext>
            </a:extLst>
          </p:cNvPr>
          <p:cNvGraphicFramePr>
            <a:graphicFrameLocks/>
          </p:cNvGraphicFramePr>
          <p:nvPr/>
        </p:nvGraphicFramePr>
        <p:xfrm>
          <a:off x="2627791" y="1811829"/>
          <a:ext cx="6964176" cy="373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2BFB0319-3B8F-DD54-8936-7B8E69084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A94E5D7-7FB2-63CD-86B8-13B79801A14B}"/>
              </a:ext>
            </a:extLst>
          </p:cNvPr>
          <p:cNvCxnSpPr>
            <a:cxnSpLocks/>
          </p:cNvCxnSpPr>
          <p:nvPr/>
        </p:nvCxnSpPr>
        <p:spPr>
          <a:xfrm flipV="1">
            <a:off x="5157926" y="4074850"/>
            <a:ext cx="71022" cy="506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94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760308" cy="600074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EWCS Euregio 2021: Europäische Erhebung der Arbeitsbedingungen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1EBF24-ECF8-C153-60B8-5F2C72F652B8}"/>
              </a:ext>
            </a:extLst>
          </p:cNvPr>
          <p:cNvSpPr txBox="1"/>
          <p:nvPr/>
        </p:nvSpPr>
        <p:spPr>
          <a:xfrm>
            <a:off x="510165" y="1740775"/>
            <a:ext cx="12850422" cy="409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2800" dirty="0">
                <a:solidFill>
                  <a:prstClr val="black"/>
                </a:solidFill>
                <a:latin typeface="Calibri"/>
              </a:rPr>
              <a:t>4500 Teilnehmer in der Europaregion - </a:t>
            </a:r>
            <a:r>
              <a:rPr lang="de-AT" sz="2800" dirty="0">
                <a:solidFill>
                  <a:prstClr val="black"/>
                </a:solidFill>
              </a:rPr>
              <a:t>70.000 Teilnehmer europaweit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800" dirty="0">
              <a:solidFill>
                <a:prstClr val="black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Stärken und Schwächen der Arbeitsbedingungen in den drei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Landesteilen sichtbar machen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Vergleich der Europaregion mit Daten anderer europäischer Länder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Neues Bewusstsein für den Stellenwert von Arbeitsbedingungen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„Lernen von den Besten“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Datenbasierte Vorschläge für Verbesserungsmaßnahmen</a:t>
            </a:r>
          </a:p>
        </p:txBody>
      </p:sp>
      <p:pic>
        <p:nvPicPr>
          <p:cNvPr id="8" name="Grafik 7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9BF7FA43-2EB0-3649-FACF-A6A5B24A9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AD645380-7D11-B18F-B63D-DA5259D67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78" y="4691222"/>
            <a:ext cx="5266457" cy="19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0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7892"/>
            <a:ext cx="10515600" cy="4643585"/>
          </a:xfrm>
        </p:spPr>
        <p:txBody>
          <a:bodyPr>
            <a:normAutofit/>
          </a:bodyPr>
          <a:lstStyle/>
          <a:p>
            <a:pPr algn="just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</p:txBody>
      </p:sp>
      <p:pic>
        <p:nvPicPr>
          <p:cNvPr id="5" name="Grafik 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095F75BC-D7BA-BA61-55F9-5593D572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D27574-9BAC-AD4E-3DC8-438CAE448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0" y="1167087"/>
            <a:ext cx="5453848" cy="492617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C5CE2DF-E654-9B28-30D0-CD27EA31EFA7}"/>
              </a:ext>
            </a:extLst>
          </p:cNvPr>
          <p:cNvSpPr txBox="1"/>
          <p:nvPr/>
        </p:nvSpPr>
        <p:spPr>
          <a:xfrm>
            <a:off x="964754" y="5918604"/>
            <a:ext cx="7421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*Fehlende Messgrößen sind der zu kleinen Fallzahl geschuldet (n=&lt;50)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34C8922-168F-5BFB-EC18-D69F2514C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032" y="376201"/>
            <a:ext cx="5337698" cy="56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1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556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Bestätigungen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CEBDA5-D89B-6675-BAF4-89A9101D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Psychische Belastungen sind in der gesamten Europaregion ein Problem, besonders aber in Südtirol.</a:t>
            </a:r>
          </a:p>
          <a:p>
            <a:r>
              <a:rPr lang="de-DE" dirty="0"/>
              <a:t>Gewöhnungs-/Selektionseffekt im Lebensverlauf.</a:t>
            </a:r>
          </a:p>
          <a:p>
            <a:r>
              <a:rPr lang="de-DE" dirty="0"/>
              <a:t>Bestimmungsfaktor Bildungsabschluss: weniger körperliche, mehr psychische Belastungen.</a:t>
            </a:r>
          </a:p>
          <a:p>
            <a:r>
              <a:rPr lang="de-DE" dirty="0"/>
              <a:t>Drei Problembranchen</a:t>
            </a:r>
          </a:p>
          <a:p>
            <a:endParaRPr lang="de-DE" dirty="0"/>
          </a:p>
          <a:p>
            <a:r>
              <a:rPr lang="de-DE" dirty="0"/>
              <a:t>Öffentliche Verwaltung: Altersstruktur problematisch – anstehende Pensionierungswelle.</a:t>
            </a:r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26CBA13E-8127-DD67-A377-C686FDB7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8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76843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Überraschungen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94F44B8D-9A38-EB9B-80F4-B572C9AC4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Nord-Süd-Gefälle bei körperlich belastenden Arbeitsbedingungen</a:t>
            </a:r>
          </a:p>
          <a:p>
            <a:r>
              <a:rPr lang="de-DE" dirty="0"/>
              <a:t>Südtirol sticht bei psychisch belastende Arbeitsbedingungen im Euregio-Vergleich negativ heraus.</a:t>
            </a:r>
          </a:p>
          <a:p>
            <a:r>
              <a:rPr lang="de-DE" dirty="0"/>
              <a:t>Wo es „menschelt“, entstehen stets Belastungen.</a:t>
            </a:r>
          </a:p>
          <a:p>
            <a:endParaRPr lang="de-DE" dirty="0"/>
          </a:p>
          <a:p>
            <a:r>
              <a:rPr lang="de-DE" dirty="0"/>
              <a:t>Öffentliche Verwaltung: Im Branchenvergleich deutlich am wenigsten körperlich und psychische belastende Arbeitsbedingungen.</a:t>
            </a:r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6B97083C-5B1A-EBEB-BE2F-80162F2C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Jetzt sind Sie gefragt!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5B7BEB4-5271-344A-490C-AD9D8459A835}"/>
              </a:ext>
            </a:extLst>
          </p:cNvPr>
          <p:cNvSpPr/>
          <p:nvPr/>
        </p:nvSpPr>
        <p:spPr>
          <a:xfrm>
            <a:off x="563226" y="1750843"/>
            <a:ext cx="6273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Online-Selbsttest der Arbeitsbedingungen</a:t>
            </a:r>
            <a:endParaRPr kumimoji="0" lang="de-DE" sz="2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3A4DB0-963F-3A21-2552-E18A6875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26023"/>
            <a:ext cx="7400094" cy="15579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4D15473-5359-9A21-3723-37EACBB19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73" y="1"/>
            <a:ext cx="4340139" cy="66589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A772399-5B15-6F43-B680-1323B73A6FA5}"/>
              </a:ext>
            </a:extLst>
          </p:cNvPr>
          <p:cNvSpPr txBox="1">
            <a:spLocks/>
          </p:cNvSpPr>
          <p:nvPr/>
        </p:nvSpPr>
        <p:spPr>
          <a:xfrm>
            <a:off x="1301634" y="5094367"/>
            <a:ext cx="5535233" cy="155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hlinkClick r:id="rId4"/>
              </a:rPr>
              <a:t>www.stressometer.it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de-DE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Italienisch: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www.stressometro.it</a:t>
            </a:r>
            <a:endParaRPr lang="de-DE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D3AAD630-D19D-7AC5-EF6A-2FFB7767E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8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56603"/>
            <a:ext cx="10515600" cy="780757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ea typeface="+mn-ea"/>
                <a:cs typeface="Arial" pitchFamily="34" charset="0"/>
              </a:rPr>
              <a:t>Themenspektrum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7892"/>
            <a:ext cx="10515600" cy="4643585"/>
          </a:xfrm>
        </p:spPr>
        <p:txBody>
          <a:bodyPr>
            <a:normAutofit/>
          </a:bodyPr>
          <a:lstStyle/>
          <a:p>
            <a:pPr algn="just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7BE8BB6-6C76-7737-953E-BE44665BABA0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26DB3E97-8CF2-323B-A717-F626AB128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7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56603"/>
            <a:ext cx="10515600" cy="780757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ea typeface="+mn-ea"/>
                <a:cs typeface="Arial" pitchFamily="34" charset="0"/>
              </a:rPr>
              <a:t>Was sind gute Arbeitsbedingungen und wozu dienen sie?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7892"/>
            <a:ext cx="10515600" cy="4643585"/>
          </a:xfrm>
        </p:spPr>
        <p:txBody>
          <a:bodyPr>
            <a:normAutofit/>
          </a:bodyPr>
          <a:lstStyle/>
          <a:p>
            <a:pPr algn="just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de-DE" dirty="0"/>
          </a:p>
          <a:p>
            <a:pPr algn="just"/>
            <a:endParaRPr lang="de-DE" dirty="0"/>
          </a:p>
          <a:p>
            <a:pPr algn="just"/>
            <a:endParaRPr 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B37160A-5326-7005-6036-37D41DDF9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767724"/>
              </p:ext>
            </p:extLst>
          </p:nvPr>
        </p:nvGraphicFramePr>
        <p:xfrm>
          <a:off x="2395985" y="1544715"/>
          <a:ext cx="7609149" cy="500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2416F54-6DBC-C066-FE6E-E719F583AC9D}"/>
              </a:ext>
            </a:extLst>
          </p:cNvPr>
          <p:cNvSpPr txBox="1"/>
          <p:nvPr/>
        </p:nvSpPr>
        <p:spPr>
          <a:xfrm>
            <a:off x="380776" y="6037923"/>
            <a:ext cx="433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Humane Arbeitsgestaltung nach Hacker und Richter 1980, in Nerdinger et al. 2011</a:t>
            </a:r>
          </a:p>
        </p:txBody>
      </p:sp>
      <p:pic>
        <p:nvPicPr>
          <p:cNvPr id="8" name="Grafik 7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336F5FB1-FAAA-33B0-B272-AEDC5BFE5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Wann wirken schlechte Arbeitsbedingungen schädlich?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CEBDA5-D89B-6675-BAF4-89A9101D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Abhängig von…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Intensität des Reizes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Dauer des Reizes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8568DE-D08A-470A-4FCE-203810454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23" y="1110257"/>
            <a:ext cx="4450248" cy="32449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2EFB48-0E50-9E3D-7F0B-4D4AB129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804" y="3827945"/>
            <a:ext cx="2322943" cy="21438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BDEA426-8F30-D540-26F0-F2CE82BDC50D}"/>
              </a:ext>
            </a:extLst>
          </p:cNvPr>
          <p:cNvSpPr txBox="1"/>
          <p:nvPr/>
        </p:nvSpPr>
        <p:spPr>
          <a:xfrm>
            <a:off x="5968142" y="5943591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©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AbsolutVision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42D266-26D1-5C36-5A87-3310599601BF}"/>
              </a:ext>
            </a:extLst>
          </p:cNvPr>
          <p:cNvSpPr txBox="1"/>
          <p:nvPr/>
        </p:nvSpPr>
        <p:spPr>
          <a:xfrm>
            <a:off x="7939888" y="3870489"/>
            <a:ext cx="18193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©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OpenClipart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Vectors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5FBFD0-4586-1F2A-A06D-9A6FFD3DE418}"/>
              </a:ext>
            </a:extLst>
          </p:cNvPr>
          <p:cNvSpPr txBox="1"/>
          <p:nvPr/>
        </p:nvSpPr>
        <p:spPr>
          <a:xfrm rot="20761049">
            <a:off x="1105270" y="5589648"/>
            <a:ext cx="2920186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/>
              <a:t>Mehrfachbelastung wirkt noch schädlicher!</a:t>
            </a:r>
            <a:endParaRPr lang="de-AT" sz="2000" dirty="0"/>
          </a:p>
        </p:txBody>
      </p:sp>
      <p:pic>
        <p:nvPicPr>
          <p:cNvPr id="11" name="Grafik 10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C6CD0D23-563A-79E0-037F-141EDD72F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97839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Zwei Arten von Belastung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CEBDA5-D89B-6675-BAF4-89A9101D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Körperlich belastende Arbeitsbedingungen</a:t>
            </a:r>
          </a:p>
          <a:p>
            <a:pPr lvl="1"/>
            <a:r>
              <a:rPr lang="de-DE" dirty="0"/>
              <a:t>Umgebung (Lärm)</a:t>
            </a:r>
          </a:p>
          <a:p>
            <a:pPr lvl="1"/>
            <a:r>
              <a:rPr lang="de-DE" dirty="0"/>
              <a:t>Biologische und chemische Risiken</a:t>
            </a:r>
          </a:p>
          <a:p>
            <a:pPr lvl="1"/>
            <a:r>
              <a:rPr lang="de-DE" dirty="0"/>
              <a:t>Belastungen des Bewegungsapparates </a:t>
            </a:r>
          </a:p>
          <a:p>
            <a:pPr lvl="1"/>
            <a:endParaRPr lang="de-DE" dirty="0"/>
          </a:p>
          <a:p>
            <a:r>
              <a:rPr lang="de-DE" dirty="0"/>
              <a:t>Psychisch belastende Arbeitsbedingungen</a:t>
            </a:r>
          </a:p>
          <a:p>
            <a:pPr lvl="1"/>
            <a:r>
              <a:rPr lang="de-DE" dirty="0"/>
              <a:t>Arbeitsverdichtung </a:t>
            </a:r>
          </a:p>
          <a:p>
            <a:pPr lvl="1"/>
            <a:r>
              <a:rPr lang="de-DE" dirty="0"/>
              <a:t>Emotionsbedingte Belastungen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302F2A-6297-251D-2EAC-2B550260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643" y="1155731"/>
            <a:ext cx="2888201" cy="19254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D7E9C41-C70A-2B66-F4EB-5E306363D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44" y="4027656"/>
            <a:ext cx="2888202" cy="192546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AFC45B9-73AE-753A-A2E0-93A0F78DFBBE}"/>
              </a:ext>
            </a:extLst>
          </p:cNvPr>
          <p:cNvSpPr txBox="1"/>
          <p:nvPr/>
        </p:nvSpPr>
        <p:spPr>
          <a:xfrm>
            <a:off x="10508079" y="3077703"/>
            <a:ext cx="14170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© Anna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Waldl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F46189-B969-E410-659F-6853009D13FC}"/>
              </a:ext>
            </a:extLst>
          </p:cNvPr>
          <p:cNvSpPr txBox="1"/>
          <p:nvPr/>
        </p:nvSpPr>
        <p:spPr>
          <a:xfrm>
            <a:off x="10793639" y="5953124"/>
            <a:ext cx="1631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©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geralt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10" name="Grafik 9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7DDA93D6-19AB-9515-4F2C-61731208C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KB: Belastung durch Arbeitsumgebung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E5BA50A-0EA7-530D-AEFB-8B1410039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415" y="1529413"/>
            <a:ext cx="7643672" cy="48430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76832F0-D4A0-5505-B799-EC828E94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033" y="1"/>
            <a:ext cx="2193967" cy="14626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BC32E4-7D52-07E6-A4B2-8D5503192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183" y="1"/>
            <a:ext cx="2516818" cy="167787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55F8255-8FAD-B44F-BE32-A52E3EAA7DDB}"/>
              </a:ext>
            </a:extLst>
          </p:cNvPr>
          <p:cNvSpPr txBox="1"/>
          <p:nvPr/>
        </p:nvSpPr>
        <p:spPr>
          <a:xfrm>
            <a:off x="10933592" y="1677880"/>
            <a:ext cx="14170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© Anna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Waldl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6" name="Grafik 5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9F8258EA-CFDC-0FB5-5CA4-B05E3FDD4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5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49" y="904876"/>
            <a:ext cx="10515600" cy="600074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KB: Belastungen des Bewegungsapparates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334E3C8-8323-243C-8F42-2E4214C5A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538" y="1733961"/>
            <a:ext cx="6861520" cy="43474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FC57072-5F90-431E-63FA-630EFA96A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033" y="1"/>
            <a:ext cx="2193967" cy="14626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DD2208-DC5A-8538-156E-307E83DEC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183" y="1"/>
            <a:ext cx="2516818" cy="16778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4E05401-A02F-2F12-D712-22A6DDB43E9A}"/>
              </a:ext>
            </a:extLst>
          </p:cNvPr>
          <p:cNvSpPr txBox="1"/>
          <p:nvPr/>
        </p:nvSpPr>
        <p:spPr>
          <a:xfrm>
            <a:off x="10933592" y="1694328"/>
            <a:ext cx="14170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© Anna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Waldl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CC5B9054-ABC1-A9A3-597B-24B9571AE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60" y="119064"/>
            <a:ext cx="2733675" cy="666750"/>
          </a:xfrm>
          <a:prstGeom prst="rect">
            <a:avLst/>
          </a:prstGeom>
        </p:spPr>
      </p:pic>
      <p:pic>
        <p:nvPicPr>
          <p:cNvPr id="8" name="Grafik 7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4E686CE6-0B9C-BE7D-8752-4EFFAF1EA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7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16" y="988104"/>
            <a:ext cx="11612584" cy="816745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KB: Belastungen durch chemische  oder </a:t>
            </a:r>
            <a:br>
              <a:rPr lang="de-DE" sz="2800" b="1" dirty="0">
                <a:latin typeface="Arial" pitchFamily="34" charset="0"/>
                <a:cs typeface="Arial" pitchFamily="34" charset="0"/>
              </a:rPr>
            </a:br>
            <a:r>
              <a:rPr lang="de-DE" sz="2800" b="1" dirty="0">
                <a:latin typeface="Arial" pitchFamily="34" charset="0"/>
                <a:cs typeface="Arial" pitchFamily="34" charset="0"/>
              </a:rPr>
              <a:t>biologische Risiken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2C2F933-B601-6ED1-9CC8-88D330BAA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175" y="1955770"/>
            <a:ext cx="6337014" cy="40151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C7D695-974C-7661-74AD-3E25DDE4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183" y="1"/>
            <a:ext cx="2516818" cy="167787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D02B7B7-A5E9-2164-9056-E51C3DA6787F}"/>
              </a:ext>
            </a:extLst>
          </p:cNvPr>
          <p:cNvSpPr txBox="1"/>
          <p:nvPr/>
        </p:nvSpPr>
        <p:spPr>
          <a:xfrm>
            <a:off x="10904071" y="1677880"/>
            <a:ext cx="14170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© Anna 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Waldl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 (</a:t>
            </a:r>
            <a:r>
              <a:rPr lang="de-DE" sz="900" b="0" i="0" u="none" strike="noStrike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pixabay</a:t>
            </a:r>
            <a:r>
              <a:rPr lang="de-DE" sz="900" b="0" i="0" u="none" strike="noStrike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</a:rPr>
              <a:t>)</a:t>
            </a:r>
            <a:endParaRPr lang="de-DE" sz="900" dirty="0"/>
          </a:p>
        </p:txBody>
      </p:sp>
      <p:pic>
        <p:nvPicPr>
          <p:cNvPr id="3" name="Grafik 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71C60F75-DB9B-67F2-C57B-08A9DBD83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60" y="119064"/>
            <a:ext cx="2733675" cy="666750"/>
          </a:xfrm>
          <a:prstGeom prst="rect">
            <a:avLst/>
          </a:prstGeom>
        </p:spPr>
      </p:pic>
      <p:pic>
        <p:nvPicPr>
          <p:cNvPr id="5" name="Grafik 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707B3404-83B7-B5D3-C789-58F06CB38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188961"/>
            <a:ext cx="27336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728</Words>
  <Application>Microsoft Office PowerPoint</Application>
  <PresentationFormat>Breitbild</PresentationFormat>
  <Paragraphs>213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Frutiger LT Std 45 Light</vt:lpstr>
      <vt:lpstr>Source Sans Pro</vt:lpstr>
      <vt:lpstr>Source Sans Pro Light</vt:lpstr>
      <vt:lpstr>Office</vt:lpstr>
      <vt:lpstr>1_Office</vt:lpstr>
      <vt:lpstr>  Körperlich und psychisch belastende Arbeitsbedingungen in Südtirol und der Europaregion   Ergebnisse der öffentlichen Verwaltung</vt:lpstr>
      <vt:lpstr>EWCS Euregio 2021: Europäische Erhebung der Arbeitsbedingungen</vt:lpstr>
      <vt:lpstr>Themenspektrum</vt:lpstr>
      <vt:lpstr>Was sind gute Arbeitsbedingungen und wozu dienen sie? </vt:lpstr>
      <vt:lpstr>Wann wirken schlechte Arbeitsbedingungen schädlich?</vt:lpstr>
      <vt:lpstr>Zwei Arten von Belastung</vt:lpstr>
      <vt:lpstr>KB: Belastung durch Arbeitsumgebung</vt:lpstr>
      <vt:lpstr>KB: Belastungen des Bewegungsapparates</vt:lpstr>
      <vt:lpstr>KB: Belastungen durch chemische  oder  biologische Risiken</vt:lpstr>
      <vt:lpstr>PB: Arbeitsdruck</vt:lpstr>
      <vt:lpstr>PB: Arbeitsdruck</vt:lpstr>
      <vt:lpstr>PB: Arbeitsdruck</vt:lpstr>
      <vt:lpstr>PB: Emotionsbedingte Arbeitsbelastung</vt:lpstr>
      <vt:lpstr>PB: Emotionsbedingte Arbeitsbelastung</vt:lpstr>
      <vt:lpstr>Merkmale Körperlich und psychisch belastende Arbeitsbedingungen</vt:lpstr>
      <vt:lpstr>PowerPoint-Präsentation</vt:lpstr>
      <vt:lpstr>PowerPoint-Präsentation</vt:lpstr>
      <vt:lpstr>PowerPoint-Präsentation</vt:lpstr>
      <vt:lpstr>Belastende Arbeitsbedingungen nach Wirtschaftszweig</vt:lpstr>
      <vt:lpstr>PowerPoint-Präsentation</vt:lpstr>
      <vt:lpstr>Bestätigungen</vt:lpstr>
      <vt:lpstr>Überraschungen</vt:lpstr>
      <vt:lpstr>Jetzt sind Sie gefragt!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abler</dc:creator>
  <cp:lastModifiedBy>Tobias Hölbling</cp:lastModifiedBy>
  <cp:revision>68</cp:revision>
  <dcterms:created xsi:type="dcterms:W3CDTF">2021-09-13T06:18:08Z</dcterms:created>
  <dcterms:modified xsi:type="dcterms:W3CDTF">2022-09-21T13:29:08Z</dcterms:modified>
</cp:coreProperties>
</file>