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6"/>
  </p:notesMasterIdLst>
  <p:sldIdLst>
    <p:sldId id="357" r:id="rId7"/>
    <p:sldId id="413" r:id="rId8"/>
    <p:sldId id="414" r:id="rId9"/>
    <p:sldId id="433" r:id="rId10"/>
    <p:sldId id="430" r:id="rId11"/>
    <p:sldId id="459" r:id="rId12"/>
    <p:sldId id="434" r:id="rId13"/>
    <p:sldId id="435" r:id="rId14"/>
    <p:sldId id="420" r:id="rId15"/>
    <p:sldId id="424" r:id="rId16"/>
    <p:sldId id="417" r:id="rId17"/>
    <p:sldId id="423" r:id="rId18"/>
    <p:sldId id="422" r:id="rId19"/>
    <p:sldId id="437" r:id="rId20"/>
    <p:sldId id="425" r:id="rId21"/>
    <p:sldId id="427" r:id="rId22"/>
    <p:sldId id="428" r:id="rId23"/>
    <p:sldId id="429" r:id="rId24"/>
    <p:sldId id="361" r:id="rId25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maso Badia" initials="TB" lastIdx="1" clrIdx="0">
    <p:extLst>
      <p:ext uri="{19B8F6BF-5375-455C-9EA6-DF929625EA0E}">
        <p15:presenceInfo xmlns:p15="http://schemas.microsoft.com/office/powerpoint/2012/main" userId="S-1-5-21-568515172-917579562-4096827660-2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5101" autoAdjust="0"/>
  </p:normalViewPr>
  <p:slideViewPr>
    <p:cSldViewPr snapToGrid="0">
      <p:cViewPr varScale="1">
        <p:scale>
          <a:sx n="156" d="100"/>
          <a:sy n="156" d="100"/>
        </p:scale>
        <p:origin x="540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I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Suoi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colleghi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La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aiutano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e Le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danno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una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mano (%)</a:t>
            </a:r>
          </a:p>
        </c:rich>
      </c:tx>
      <c:layout>
        <c:manualLayout>
          <c:xMode val="edge"/>
          <c:yMode val="edge"/>
          <c:x val="8.1566666666666784E-3"/>
          <c:y val="2.341228070175440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441037037037056"/>
          <c:y val="0.13356959064327489"/>
          <c:w val="0.75594333333333408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'1_Einzelne_Soz_Items'!$V$14</c:f>
              <c:strCache>
                <c:ptCount val="1"/>
                <c:pt idx="0">
                  <c:v>Raramente o mai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'1_Einzelne_Soz_Items'!$U$15:$U$23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'1_Einzelne_Soz_Items'!$V$15:$V$23</c:f>
              <c:numCache>
                <c:formatCode>0</c:formatCode>
                <c:ptCount val="9"/>
                <c:pt idx="0">
                  <c:v>7.7</c:v>
                </c:pt>
                <c:pt idx="1">
                  <c:v>7.1999999999999975</c:v>
                </c:pt>
                <c:pt idx="2">
                  <c:v>4.5999999999999996</c:v>
                </c:pt>
                <c:pt idx="3">
                  <c:v>6.5</c:v>
                </c:pt>
                <c:pt idx="4">
                  <c:v>7.0000000000000009</c:v>
                </c:pt>
                <c:pt idx="5">
                  <c:v>10.200000000000001</c:v>
                </c:pt>
                <c:pt idx="6">
                  <c:v>9.4</c:v>
                </c:pt>
                <c:pt idx="7">
                  <c:v>7.5</c:v>
                </c:pt>
                <c:pt idx="8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0-49FF-A799-09FC0706CC73}"/>
            </c:ext>
          </c:extLst>
        </c:ser>
        <c:ser>
          <c:idx val="1"/>
          <c:order val="1"/>
          <c:tx>
            <c:strRef>
              <c:f>'1_Einzelne_Soz_Items'!$W$14</c:f>
              <c:strCache>
                <c:ptCount val="1"/>
                <c:pt idx="0">
                  <c:v>A volte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'1_Einzelne_Soz_Items'!$U$15:$U$23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'1_Einzelne_Soz_Items'!$W$15:$W$23</c:f>
              <c:numCache>
                <c:formatCode>0</c:formatCode>
                <c:ptCount val="9"/>
                <c:pt idx="0">
                  <c:v>15.3</c:v>
                </c:pt>
                <c:pt idx="1">
                  <c:v>11.3</c:v>
                </c:pt>
                <c:pt idx="2">
                  <c:v>15.6</c:v>
                </c:pt>
                <c:pt idx="3">
                  <c:v>14.100000000000001</c:v>
                </c:pt>
                <c:pt idx="4">
                  <c:v>7.3999999999999995</c:v>
                </c:pt>
                <c:pt idx="5">
                  <c:v>17.299999999999986</c:v>
                </c:pt>
                <c:pt idx="6">
                  <c:v>11</c:v>
                </c:pt>
                <c:pt idx="7">
                  <c:v>12.6</c:v>
                </c:pt>
                <c:pt idx="8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0-49FF-A799-09FC0706CC73}"/>
            </c:ext>
          </c:extLst>
        </c:ser>
        <c:ser>
          <c:idx val="2"/>
          <c:order val="2"/>
          <c:tx>
            <c:strRef>
              <c:f>'1_Einzelne_Soz_Items'!$X$14</c:f>
              <c:strCache>
                <c:ptCount val="1"/>
                <c:pt idx="0">
                  <c:v>Spesso o sempre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'1_Einzelne_Soz_Items'!$U$15:$U$23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'1_Einzelne_Soz_Items'!$X$15:$X$23</c:f>
              <c:numCache>
                <c:formatCode>0</c:formatCode>
                <c:ptCount val="9"/>
                <c:pt idx="0">
                  <c:v>76.900000000000006</c:v>
                </c:pt>
                <c:pt idx="1">
                  <c:v>81.5</c:v>
                </c:pt>
                <c:pt idx="2">
                  <c:v>79.800000000000011</c:v>
                </c:pt>
                <c:pt idx="3">
                  <c:v>79.3</c:v>
                </c:pt>
                <c:pt idx="4">
                  <c:v>85.6</c:v>
                </c:pt>
                <c:pt idx="5">
                  <c:v>72.5</c:v>
                </c:pt>
                <c:pt idx="6">
                  <c:v>79.600000000000009</c:v>
                </c:pt>
                <c:pt idx="7">
                  <c:v>79.900000000000006</c:v>
                </c:pt>
                <c:pt idx="8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E0-49FF-A799-09FC0706CC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482048"/>
        <c:axId val="98483584"/>
      </c:barChart>
      <c:catAx>
        <c:axId val="9848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98483584"/>
        <c:crosses val="autoZero"/>
        <c:auto val="1"/>
        <c:lblAlgn val="ctr"/>
        <c:lblOffset val="100"/>
        <c:noMultiLvlLbl val="0"/>
      </c:catAx>
      <c:valAx>
        <c:axId val="984835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9848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60331074497839"/>
          <c:y val="0.91093335421077803"/>
          <c:w val="0.62230464393576779"/>
          <c:h val="8.8201169590643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11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Il Suo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superiore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La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aiuta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e Le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dà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una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mano (%)</a:t>
            </a:r>
          </a:p>
        </c:rich>
      </c:tx>
      <c:layout>
        <c:manualLayout>
          <c:xMode val="edge"/>
          <c:yMode val="edge"/>
          <c:x val="8.1566666666666784E-3"/>
          <c:y val="2.341228070175439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794740740740777"/>
          <c:y val="0.13356959064327489"/>
          <c:w val="0.77240629629629665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'1_Einzelne_Soz_Items'!$V$27</c:f>
              <c:strCache>
                <c:ptCount val="1"/>
                <c:pt idx="0">
                  <c:v>Raramente o mai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'1_Einzelne_Soz_Items'!$U$28:$U$36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'1_Einzelne_Soz_Items'!$V$28:$V$36</c:f>
              <c:numCache>
                <c:formatCode>0</c:formatCode>
                <c:ptCount val="9"/>
                <c:pt idx="0">
                  <c:v>13.700000000000001</c:v>
                </c:pt>
                <c:pt idx="1">
                  <c:v>13.4</c:v>
                </c:pt>
                <c:pt idx="2">
                  <c:v>12.6</c:v>
                </c:pt>
                <c:pt idx="3">
                  <c:v>13.200000000000001</c:v>
                </c:pt>
                <c:pt idx="4">
                  <c:v>11</c:v>
                </c:pt>
                <c:pt idx="5">
                  <c:v>15</c:v>
                </c:pt>
                <c:pt idx="6">
                  <c:v>19.8</c:v>
                </c:pt>
                <c:pt idx="7">
                  <c:v>12.1</c:v>
                </c:pt>
                <c:pt idx="8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2-41A6-9374-F7D070E2A4F6}"/>
            </c:ext>
          </c:extLst>
        </c:ser>
        <c:ser>
          <c:idx val="1"/>
          <c:order val="1"/>
          <c:tx>
            <c:strRef>
              <c:f>'1_Einzelne_Soz_Items'!$W$27</c:f>
              <c:strCache>
                <c:ptCount val="1"/>
                <c:pt idx="0">
                  <c:v>A volte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'1_Einzelne_Soz_Items'!$U$28:$U$36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'1_Einzelne_Soz_Items'!$W$28:$W$36</c:f>
              <c:numCache>
                <c:formatCode>0</c:formatCode>
                <c:ptCount val="9"/>
                <c:pt idx="0">
                  <c:v>22.7</c:v>
                </c:pt>
                <c:pt idx="1">
                  <c:v>19.400000000000002</c:v>
                </c:pt>
                <c:pt idx="2">
                  <c:v>20.5</c:v>
                </c:pt>
                <c:pt idx="3">
                  <c:v>20.9</c:v>
                </c:pt>
                <c:pt idx="4">
                  <c:v>12.1</c:v>
                </c:pt>
                <c:pt idx="5">
                  <c:v>18.399999999999999</c:v>
                </c:pt>
                <c:pt idx="6">
                  <c:v>14.8</c:v>
                </c:pt>
                <c:pt idx="7">
                  <c:v>17</c:v>
                </c:pt>
                <c:pt idx="8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2-41A6-9374-F7D070E2A4F6}"/>
            </c:ext>
          </c:extLst>
        </c:ser>
        <c:ser>
          <c:idx val="2"/>
          <c:order val="2"/>
          <c:tx>
            <c:strRef>
              <c:f>'1_Einzelne_Soz_Items'!$X$27</c:f>
              <c:strCache>
                <c:ptCount val="1"/>
                <c:pt idx="0">
                  <c:v>Spesso o sempre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'1_Einzelne_Soz_Items'!$U$28:$U$36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'1_Einzelne_Soz_Items'!$X$28:$X$36</c:f>
              <c:numCache>
                <c:formatCode>0</c:formatCode>
                <c:ptCount val="9"/>
                <c:pt idx="0">
                  <c:v>63.6</c:v>
                </c:pt>
                <c:pt idx="1">
                  <c:v>67.2</c:v>
                </c:pt>
                <c:pt idx="2">
                  <c:v>66.900000000000006</c:v>
                </c:pt>
                <c:pt idx="3">
                  <c:v>65.8</c:v>
                </c:pt>
                <c:pt idx="4">
                  <c:v>76.900000000000006</c:v>
                </c:pt>
                <c:pt idx="5">
                  <c:v>66.600000000000009</c:v>
                </c:pt>
                <c:pt idx="6">
                  <c:v>65.3</c:v>
                </c:pt>
                <c:pt idx="7">
                  <c:v>70.8</c:v>
                </c:pt>
                <c:pt idx="8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2-41A6-9374-F7D070E2A4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934528"/>
        <c:axId val="35914880"/>
      </c:barChart>
      <c:catAx>
        <c:axId val="140934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35914880"/>
        <c:crosses val="autoZero"/>
        <c:auto val="1"/>
        <c:lblAlgn val="ctr"/>
        <c:lblOffset val="100"/>
        <c:noMultiLvlLbl val="0"/>
      </c:catAx>
      <c:valAx>
        <c:axId val="3591488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1409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0541813356402"/>
          <c:y val="0.90598662617692871"/>
          <c:w val="0.53597765669459885"/>
          <c:h val="8.8201169590643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 sz="2000" b="0">
                <a:solidFill>
                  <a:schemeClr val="tx2"/>
                </a:solidFill>
                <a:latin typeface="Source Sans Pro" panose="020B0503030403020204" pitchFamily="34" charset="0"/>
              </a:defRPr>
            </a:pP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Indicatore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Supporto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Sociale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(0 =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nessuno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,</a:t>
            </a:r>
            <a:r>
              <a:rPr lang="en-US" sz="2000" b="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 100 = </a:t>
            </a:r>
            <a:r>
              <a:rPr lang="en-US" sz="2000" b="0" baseline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ottimo</a:t>
            </a:r>
            <a:r>
              <a:rPr lang="en-US" sz="2000" b="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) (</a:t>
            </a:r>
            <a:r>
              <a:rPr lang="en-US" sz="2000" b="0" baseline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valore</a:t>
            </a:r>
            <a:r>
              <a:rPr lang="en-US" sz="2000" b="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 medio)</a:t>
            </a:r>
            <a:endParaRPr lang="en-US" sz="2000" b="0" dirty="0">
              <a:solidFill>
                <a:schemeClr val="tx2"/>
              </a:solidFill>
              <a:latin typeface="Source Sans Pro" panose="020B0503030403020204" pitchFamily="34" charset="0"/>
            </a:endParaRPr>
          </a:p>
        </c:rich>
      </c:tx>
      <c:layout>
        <c:manualLayout>
          <c:xMode val="edge"/>
          <c:yMode val="edge"/>
          <c:x val="2.4127825324677582E-2"/>
          <c:y val="1.613668292439362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585925925925927"/>
          <c:y val="0.15183918128654983"/>
          <c:w val="0.76482500000000075"/>
          <c:h val="0.6457070175438607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A8E-4E8D-96D2-99B84D308F8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A8E-4E8D-96D2-99B84D308F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'2_Merkmal_Soz'!$B$14:$B$22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'2_Merkmal_Soz'!$C$14:$C$22</c:f>
              <c:numCache>
                <c:formatCode>0</c:formatCode>
                <c:ptCount val="9"/>
                <c:pt idx="0">
                  <c:v>74.913200000000074</c:v>
                </c:pt>
                <c:pt idx="1">
                  <c:v>75.887299999999996</c:v>
                </c:pt>
                <c:pt idx="2">
                  <c:v>76.106200000000001</c:v>
                </c:pt>
                <c:pt idx="3">
                  <c:v>75.617700000000013</c:v>
                </c:pt>
                <c:pt idx="4">
                  <c:v>81.229500000000002</c:v>
                </c:pt>
                <c:pt idx="5">
                  <c:v>72.967500000000058</c:v>
                </c:pt>
                <c:pt idx="6">
                  <c:v>75.130299999999991</c:v>
                </c:pt>
                <c:pt idx="7">
                  <c:v>76.623899999999978</c:v>
                </c:pt>
                <c:pt idx="8">
                  <c:v>76.776010472189085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8E-4E8D-96D2-99B84D308F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92361600"/>
        <c:axId val="192363136"/>
      </c:barChart>
      <c:catAx>
        <c:axId val="19236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 anchor="t" anchorCtr="0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it-IT"/>
          </a:p>
        </c:txPr>
        <c:crossAx val="192363136"/>
        <c:crosses val="autoZero"/>
        <c:auto val="1"/>
        <c:lblAlgn val="ctr"/>
        <c:lblOffset val="100"/>
        <c:noMultiLvlLbl val="0"/>
      </c:catAx>
      <c:valAx>
        <c:axId val="192363136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it-IT"/>
          </a:p>
        </c:txPr>
        <c:crossAx val="1923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 sz="2000" b="0">
                <a:solidFill>
                  <a:schemeClr val="tx2"/>
                </a:solidFill>
                <a:latin typeface="Source Sans Pro" panose="020B0503030403020204" pitchFamily="34" charset="0"/>
              </a:defRPr>
            </a:pP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Alto Adige: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indicatore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supporto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sociale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per lingua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meglio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padroneggiata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(0 =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nessuno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, 100 =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ottimo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) (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valore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medio)</a:t>
            </a:r>
          </a:p>
        </c:rich>
      </c:tx>
      <c:layout>
        <c:manualLayout>
          <c:xMode val="edge"/>
          <c:yMode val="edge"/>
          <c:x val="1.2698989898989901E-2"/>
          <c:y val="8.819444444444456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689741809836451"/>
          <c:y val="0.15183918128654983"/>
          <c:w val="0.76378680137142729"/>
          <c:h val="0.6939818713450296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3BE-4641-98AE-8F1AD394EBB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3BE-4641-98AE-8F1AD394EBB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33BE-4641-98AE-8F1AD394EB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'2_Merkmal_Soz'!$D$42:$D$47</c:f>
              <c:strCache>
                <c:ptCount val="6"/>
                <c:pt idx="0">
                  <c:v>Tedesco</c:v>
                </c:pt>
                <c:pt idx="1">
                  <c:v>Italiano</c:v>
                </c:pt>
                <c:pt idx="2">
                  <c:v>Ladino</c:v>
                </c:pt>
                <c:pt idx="3">
                  <c:v>Altre lingue</c:v>
                </c:pt>
                <c:pt idx="4">
                  <c:v>Più lingue</c:v>
                </c:pt>
                <c:pt idx="5">
                  <c:v>Totale Alto Adige</c:v>
                </c:pt>
              </c:strCache>
            </c:strRef>
          </c:cat>
          <c:val>
            <c:numRef>
              <c:f>'2_Merkmal_Soz'!$E$42:$E$47</c:f>
              <c:numCache>
                <c:formatCode>General</c:formatCode>
                <c:ptCount val="6"/>
                <c:pt idx="0">
                  <c:v>79</c:v>
                </c:pt>
                <c:pt idx="1">
                  <c:v>71</c:v>
                </c:pt>
                <c:pt idx="2">
                  <c:v>70</c:v>
                </c:pt>
                <c:pt idx="3">
                  <c:v>65</c:v>
                </c:pt>
                <c:pt idx="4">
                  <c:v>72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BE-4641-98AE-8F1AD394EB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09201024"/>
        <c:axId val="209202560"/>
      </c:barChart>
      <c:catAx>
        <c:axId val="209201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 anchor="t" anchorCtr="0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it-IT"/>
          </a:p>
        </c:txPr>
        <c:crossAx val="209202560"/>
        <c:crosses val="autoZero"/>
        <c:auto val="1"/>
        <c:lblAlgn val="ctr"/>
        <c:lblOffset val="100"/>
        <c:noMultiLvlLbl val="0"/>
      </c:catAx>
      <c:valAx>
        <c:axId val="20920256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it-IT"/>
          </a:p>
        </c:txPr>
        <c:crossAx val="20920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 sz="1100" b="0">
                <a:solidFill>
                  <a:schemeClr val="tx2"/>
                </a:solidFill>
                <a:latin typeface="Source Sans Pro" panose="020B0503030403020204" pitchFamily="34" charset="0"/>
              </a:defRPr>
            </a:pPr>
            <a:r>
              <a:rPr lang="en-US" sz="2000" b="0" i="0" u="none" strike="noStrike" baseline="0" dirty="0" err="1"/>
              <a:t>Indicatore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upporto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sociale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età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(0 =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nessuno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, 100 =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ottimo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) (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valore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medio)</a:t>
            </a:r>
          </a:p>
        </c:rich>
      </c:tx>
      <c:layout>
        <c:manualLayout>
          <c:xMode val="edge"/>
          <c:yMode val="edge"/>
          <c:x val="1.2698989898989901E-2"/>
          <c:y val="8.819444444444456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273190142438327"/>
          <c:y val="0.15183918128654983"/>
          <c:w val="0.7379523709080178"/>
          <c:h val="0.645707017543860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'6_Merk_Soz_Alter'!$L$14</c:f>
              <c:strCache>
                <c:ptCount val="1"/>
                <c:pt idx="0">
                  <c:v>Mittelwert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22D-49EA-8876-3EF755EE5B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'6_Merk_Soz_Alter'!$K$15:$K$18</c:f>
              <c:strCache>
                <c:ptCount val="4"/>
                <c:pt idx="0">
                  <c:v>Meno di 35 anni</c:v>
                </c:pt>
                <c:pt idx="1">
                  <c:v>Da 35 a 49 anni</c:v>
                </c:pt>
                <c:pt idx="2">
                  <c:v>50 anni e più </c:v>
                </c:pt>
                <c:pt idx="3">
                  <c:v>Totale Euregio</c:v>
                </c:pt>
              </c:strCache>
            </c:strRef>
          </c:cat>
          <c:val>
            <c:numRef>
              <c:f>'6_Merk_Soz_Alter'!$L$15:$L$18</c:f>
              <c:numCache>
                <c:formatCode>0</c:formatCode>
                <c:ptCount val="4"/>
                <c:pt idx="0">
                  <c:v>77.617800000000003</c:v>
                </c:pt>
                <c:pt idx="1">
                  <c:v>76.461000000000027</c:v>
                </c:pt>
                <c:pt idx="2">
                  <c:v>72.668999999999983</c:v>
                </c:pt>
                <c:pt idx="3">
                  <c:v>75.661000000000001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D-49EA-8876-3EF755EE5B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09210752"/>
        <c:axId val="209212544"/>
      </c:barChart>
      <c:catAx>
        <c:axId val="209210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 anchor="t" anchorCtr="0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it-IT"/>
          </a:p>
        </c:txPr>
        <c:crossAx val="209212544"/>
        <c:crosses val="autoZero"/>
        <c:auto val="1"/>
        <c:lblAlgn val="ctr"/>
        <c:lblOffset val="100"/>
        <c:noMultiLvlLbl val="0"/>
      </c:catAx>
      <c:valAx>
        <c:axId val="209212544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it-IT"/>
          </a:p>
        </c:txPr>
        <c:crossAx val="20921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"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Negli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ultimi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dodici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mesi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è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stato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/a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discriminato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/a al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lavoro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?" per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territorio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(%)</a:t>
            </a:r>
          </a:p>
        </c:rich>
      </c:tx>
      <c:layout>
        <c:manualLayout>
          <c:xMode val="edge"/>
          <c:yMode val="edge"/>
          <c:x val="8.1566666666666784E-3"/>
          <c:y val="2.341228070175439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559555555555552"/>
          <c:y val="0.13356959064327489"/>
          <c:w val="0.77475814814814881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'10_Einzelne_Benach_Items'!$AA$7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'10_Einzelne_Benach_Items'!$Z$8:$Z$16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'10_Einzelne_Benach_Items'!$AA$8:$AA$16</c:f>
              <c:numCache>
                <c:formatCode>0</c:formatCode>
                <c:ptCount val="9"/>
                <c:pt idx="0">
                  <c:v>14.7</c:v>
                </c:pt>
                <c:pt idx="1">
                  <c:v>7.8</c:v>
                </c:pt>
                <c:pt idx="2">
                  <c:v>5.5</c:v>
                </c:pt>
                <c:pt idx="3">
                  <c:v>9.3000000000000007</c:v>
                </c:pt>
                <c:pt idx="4">
                  <c:v>9.5</c:v>
                </c:pt>
                <c:pt idx="5">
                  <c:v>9.9</c:v>
                </c:pt>
                <c:pt idx="6">
                  <c:v>10</c:v>
                </c:pt>
                <c:pt idx="7">
                  <c:v>10.6</c:v>
                </c:pt>
                <c:pt idx="8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A-4080-86CC-01478E1D5C0C}"/>
            </c:ext>
          </c:extLst>
        </c:ser>
        <c:ser>
          <c:idx val="1"/>
          <c:order val="1"/>
          <c:tx>
            <c:strRef>
              <c:f>'10_Einzelne_Benach_Items'!$AB$7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'10_Einzelne_Benach_Items'!$Z$8:$Z$16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'10_Einzelne_Benach_Items'!$AB$8:$AB$16</c:f>
              <c:numCache>
                <c:formatCode>0</c:formatCode>
                <c:ptCount val="9"/>
                <c:pt idx="0">
                  <c:v>85.3</c:v>
                </c:pt>
                <c:pt idx="1">
                  <c:v>92.2</c:v>
                </c:pt>
                <c:pt idx="2">
                  <c:v>94.5</c:v>
                </c:pt>
                <c:pt idx="3">
                  <c:v>90.7</c:v>
                </c:pt>
                <c:pt idx="4">
                  <c:v>90.5</c:v>
                </c:pt>
                <c:pt idx="5">
                  <c:v>90.100000000000009</c:v>
                </c:pt>
                <c:pt idx="6">
                  <c:v>90</c:v>
                </c:pt>
                <c:pt idx="7">
                  <c:v>89.4</c:v>
                </c:pt>
                <c:pt idx="8">
                  <c:v>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9A-4080-86CC-01478E1D5C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249216"/>
        <c:axId val="212689280"/>
      </c:barChart>
      <c:catAx>
        <c:axId val="212249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212689280"/>
        <c:crosses val="autoZero"/>
        <c:auto val="1"/>
        <c:lblAlgn val="ctr"/>
        <c:lblOffset val="100"/>
        <c:noMultiLvlLbl val="0"/>
      </c:catAx>
      <c:valAx>
        <c:axId val="21268928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21224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37574074074115"/>
          <c:y val="0.90598654970760129"/>
          <c:w val="0.37136592592592627"/>
          <c:h val="8.8201169590643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11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Alto Adige: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indicatore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svantaggi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percepiti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nell'ultimo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mese o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negli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ultimi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dodici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mesi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dell'intervista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per lingua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meglio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18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padroneggiata</a:t>
            </a:r>
            <a:r>
              <a:rPr lang="en-US" sz="18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(%)</a:t>
            </a:r>
          </a:p>
        </c:rich>
      </c:tx>
      <c:layout>
        <c:manualLayout>
          <c:xMode val="edge"/>
          <c:yMode val="edge"/>
          <c:x val="8.1566666666666784E-3"/>
          <c:y val="2.341228070175439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431710557757623"/>
          <c:y val="0.13356959064327489"/>
          <c:w val="0.73603653360334653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'9_Merk_Benach'!$AD$36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1D-457E-B9A3-C3AA9C2BA6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1D-457E-B9A3-C3AA9C2BA6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'9_Merk_Benach'!$AC$37:$AC$42</c:f>
              <c:strCache>
                <c:ptCount val="6"/>
                <c:pt idx="0">
                  <c:v>Tedesco</c:v>
                </c:pt>
                <c:pt idx="1">
                  <c:v>Italiano</c:v>
                </c:pt>
                <c:pt idx="2">
                  <c:v>Ladino</c:v>
                </c:pt>
                <c:pt idx="3">
                  <c:v>Altra lingua</c:v>
                </c:pt>
                <c:pt idx="4">
                  <c:v>Più lingue</c:v>
                </c:pt>
                <c:pt idx="5">
                  <c:v>Totale Alto Adige</c:v>
                </c:pt>
              </c:strCache>
            </c:strRef>
          </c:cat>
          <c:val>
            <c:numRef>
              <c:f>'9_Merk_Benach'!$AD$37:$AD$42</c:f>
              <c:numCache>
                <c:formatCode>0</c:formatCode>
                <c:ptCount val="6"/>
                <c:pt idx="0">
                  <c:v>90.5</c:v>
                </c:pt>
                <c:pt idx="1">
                  <c:v>94.5</c:v>
                </c:pt>
                <c:pt idx="2">
                  <c:v>85.7</c:v>
                </c:pt>
                <c:pt idx="3">
                  <c:v>95.7</c:v>
                </c:pt>
                <c:pt idx="4">
                  <c:v>89</c:v>
                </c:pt>
                <c:pt idx="5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D-457E-B9A3-C3AA9C2BA6BC}"/>
            </c:ext>
          </c:extLst>
        </c:ser>
        <c:ser>
          <c:idx val="1"/>
          <c:order val="1"/>
          <c:tx>
            <c:strRef>
              <c:f>'9_Merk_Benach'!$AE$36</c:f>
              <c:strCache>
                <c:ptCount val="1"/>
                <c:pt idx="0">
                  <c:v>Sì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F1D-457E-B9A3-C3AA9C2BA6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F1D-457E-B9A3-C3AA9C2BA6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'9_Merk_Benach'!$AC$37:$AC$42</c:f>
              <c:strCache>
                <c:ptCount val="6"/>
                <c:pt idx="0">
                  <c:v>Tedesco</c:v>
                </c:pt>
                <c:pt idx="1">
                  <c:v>Italiano</c:v>
                </c:pt>
                <c:pt idx="2">
                  <c:v>Ladino</c:v>
                </c:pt>
                <c:pt idx="3">
                  <c:v>Altra lingua</c:v>
                </c:pt>
                <c:pt idx="4">
                  <c:v>Più lingue</c:v>
                </c:pt>
                <c:pt idx="5">
                  <c:v>Totale Alto Adige</c:v>
                </c:pt>
              </c:strCache>
            </c:strRef>
          </c:cat>
          <c:val>
            <c:numRef>
              <c:f>'9_Merk_Benach'!$AE$37:$AE$42</c:f>
              <c:numCache>
                <c:formatCode>0</c:formatCode>
                <c:ptCount val="6"/>
                <c:pt idx="0">
                  <c:v>9.5</c:v>
                </c:pt>
                <c:pt idx="1">
                  <c:v>5.5</c:v>
                </c:pt>
                <c:pt idx="2">
                  <c:v>14.3</c:v>
                </c:pt>
                <c:pt idx="3">
                  <c:v>4.3</c:v>
                </c:pt>
                <c:pt idx="4">
                  <c:v>11</c:v>
                </c:pt>
                <c:pt idx="5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F1D-457E-B9A3-C3AA9C2BA6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586432"/>
        <c:axId val="185587968"/>
      </c:barChart>
      <c:catAx>
        <c:axId val="185586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185587968"/>
        <c:crosses val="autoZero"/>
        <c:auto val="1"/>
        <c:lblAlgn val="ctr"/>
        <c:lblOffset val="100"/>
        <c:noMultiLvlLbl val="0"/>
      </c:catAx>
      <c:valAx>
        <c:axId val="185587968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18558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37574074074115"/>
          <c:y val="0.90598654970760129"/>
          <c:w val="0.37136592592592627"/>
          <c:h val="8.8201169590643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Indicatore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intimidazioni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sul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posto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di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lavoro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(%)</a:t>
            </a:r>
          </a:p>
        </c:rich>
      </c:tx>
      <c:layout>
        <c:manualLayout>
          <c:xMode val="edge"/>
          <c:yMode val="edge"/>
          <c:x val="8.1566666666666784E-3"/>
          <c:y val="2.341228070175439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913259259259279"/>
          <c:y val="0.13356959064327489"/>
          <c:w val="0.79122111111111115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Vorstellung!$U$513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Vorstellung!$T$514:$T$522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Vorstellung!$U$514:$U$522</c:f>
              <c:numCache>
                <c:formatCode>0</c:formatCode>
                <c:ptCount val="9"/>
                <c:pt idx="0">
                  <c:v>83.5</c:v>
                </c:pt>
                <c:pt idx="1">
                  <c:v>91.8</c:v>
                </c:pt>
                <c:pt idx="2">
                  <c:v>96.1</c:v>
                </c:pt>
                <c:pt idx="3">
                  <c:v>90.600000000000009</c:v>
                </c:pt>
                <c:pt idx="4">
                  <c:v>87.2</c:v>
                </c:pt>
                <c:pt idx="5">
                  <c:v>94.399999999999991</c:v>
                </c:pt>
                <c:pt idx="6">
                  <c:v>86.2</c:v>
                </c:pt>
                <c:pt idx="7">
                  <c:v>84.5</c:v>
                </c:pt>
                <c:pt idx="8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B-413A-925F-D604A1E5417A}"/>
            </c:ext>
          </c:extLst>
        </c:ser>
        <c:ser>
          <c:idx val="1"/>
          <c:order val="1"/>
          <c:tx>
            <c:strRef>
              <c:f>Vorstellung!$V$513</c:f>
              <c:strCache>
                <c:ptCount val="1"/>
                <c:pt idx="0">
                  <c:v>Sì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Vorstellung!$T$514:$T$522</c:f>
              <c:strCache>
                <c:ptCount val="9"/>
                <c:pt idx="0">
                  <c:v>Tirolo</c:v>
                </c:pt>
                <c:pt idx="1">
                  <c:v>Alto Adige</c:v>
                </c:pt>
                <c:pt idx="2">
                  <c:v>Trentino</c:v>
                </c:pt>
                <c:pt idx="3">
                  <c:v>Totale Euregio</c:v>
                </c:pt>
                <c:pt idx="4">
                  <c:v>Austria</c:v>
                </c:pt>
                <c:pt idx="5">
                  <c:v>Italia</c:v>
                </c:pt>
                <c:pt idx="6">
                  <c:v>Germania</c:v>
                </c:pt>
                <c:pt idx="7">
                  <c:v>Svizzera</c:v>
                </c:pt>
                <c:pt idx="8">
                  <c:v>Totale UE</c:v>
                </c:pt>
              </c:strCache>
            </c:strRef>
          </c:cat>
          <c:val>
            <c:numRef>
              <c:f>Vorstellung!$V$514:$V$522</c:f>
              <c:numCache>
                <c:formatCode>0</c:formatCode>
                <c:ptCount val="9"/>
                <c:pt idx="0">
                  <c:v>16.5</c:v>
                </c:pt>
                <c:pt idx="1">
                  <c:v>8.2000000000000011</c:v>
                </c:pt>
                <c:pt idx="2">
                  <c:v>3.9</c:v>
                </c:pt>
                <c:pt idx="3">
                  <c:v>9.4</c:v>
                </c:pt>
                <c:pt idx="4">
                  <c:v>12.8</c:v>
                </c:pt>
                <c:pt idx="5">
                  <c:v>5.6000000000000005</c:v>
                </c:pt>
                <c:pt idx="6">
                  <c:v>13.8</c:v>
                </c:pt>
                <c:pt idx="7">
                  <c:v>15.5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B-413A-925F-D604A1E541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276736"/>
        <c:axId val="192452864"/>
      </c:barChart>
      <c:catAx>
        <c:axId val="192276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192452864"/>
        <c:crosses val="autoZero"/>
        <c:auto val="1"/>
        <c:lblAlgn val="ctr"/>
        <c:lblOffset val="100"/>
        <c:noMultiLvlLbl val="0"/>
      </c:catAx>
      <c:valAx>
        <c:axId val="192452864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it-IT"/>
          </a:p>
        </c:txPr>
        <c:crossAx val="19227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37574074074115"/>
          <c:y val="0.90598654970760129"/>
          <c:w val="0.37136592592592627"/>
          <c:h val="8.8201169590643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85017-F8AA-4C33-AB71-A298335B78CF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E1A842DF-2B3E-4E9D-A4E0-C522FED3A55E}">
      <dgm:prSet phldrT="[Text]"/>
      <dgm:spPr/>
      <dgm:t>
        <a:bodyPr/>
        <a:lstStyle/>
        <a:p>
          <a:pPr marL="0" lvl="0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b="1" dirty="0"/>
            <a:t>Positiva</a:t>
          </a:r>
        </a:p>
        <a:p>
          <a:pPr marL="0" lvl="0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dirty="0" err="1"/>
            <a:t>Sostegno</a:t>
          </a:r>
          <a:r>
            <a:rPr lang="de-DE" dirty="0"/>
            <a:t> </a:t>
          </a:r>
          <a:r>
            <a:rPr lang="de-DE" dirty="0" err="1"/>
            <a:t>sociale</a:t>
          </a:r>
          <a:endParaRPr lang="de-DE" dirty="0"/>
        </a:p>
      </dgm:t>
    </dgm:pt>
    <dgm:pt modelId="{36D0C0A0-B78D-426E-8E3F-F5C18483E4B3}" type="parTrans" cxnId="{9FFD5883-69E6-4F58-AAA3-7A53B176DB70}">
      <dgm:prSet/>
      <dgm:spPr/>
      <dgm:t>
        <a:bodyPr/>
        <a:lstStyle/>
        <a:p>
          <a:endParaRPr lang="de-AT"/>
        </a:p>
      </dgm:t>
    </dgm:pt>
    <dgm:pt modelId="{B0B2B2A3-9B7F-484A-8DB2-44E305D75552}" type="sibTrans" cxnId="{9FFD5883-69E6-4F58-AAA3-7A53B176DB70}">
      <dgm:prSet/>
      <dgm:spPr/>
      <dgm:t>
        <a:bodyPr/>
        <a:lstStyle/>
        <a:p>
          <a:endParaRPr lang="de-AT"/>
        </a:p>
      </dgm:t>
    </dgm:pt>
    <dgm:pt modelId="{A047BD86-E7E2-4717-B879-FD9FCC5593A9}">
      <dgm:prSet phldrT="[Text]"/>
      <dgm:spPr/>
      <dgm:t>
        <a:bodyPr/>
        <a:lstStyle/>
        <a:p>
          <a:r>
            <a:rPr lang="de-DE" b="1" dirty="0"/>
            <a:t>Negativa</a:t>
          </a:r>
        </a:p>
        <a:p>
          <a:r>
            <a:rPr lang="de-DE" dirty="0" err="1"/>
            <a:t>Discriminazioni</a:t>
          </a:r>
          <a:r>
            <a:rPr lang="de-DE" dirty="0"/>
            <a:t> e </a:t>
          </a:r>
          <a:r>
            <a:rPr lang="de-DE" dirty="0" err="1"/>
            <a:t>penalizzazioni</a:t>
          </a:r>
          <a:endParaRPr lang="de-DE" dirty="0"/>
        </a:p>
        <a:p>
          <a:r>
            <a:rPr lang="de-DE" dirty="0"/>
            <a:t>- in </a:t>
          </a:r>
          <a:r>
            <a:rPr lang="de-DE" dirty="0" err="1"/>
            <a:t>relazione</a:t>
          </a:r>
          <a:r>
            <a:rPr lang="de-DE" dirty="0"/>
            <a:t> alle </a:t>
          </a:r>
          <a:r>
            <a:rPr lang="de-DE" dirty="0" err="1"/>
            <a:t>caratteristiche</a:t>
          </a:r>
          <a:endParaRPr lang="de-DE" dirty="0"/>
        </a:p>
        <a:p>
          <a:r>
            <a:rPr lang="de-DE" dirty="0"/>
            <a:t>- in </a:t>
          </a:r>
          <a:r>
            <a:rPr lang="de-DE" dirty="0" err="1"/>
            <a:t>relazione</a:t>
          </a:r>
          <a:r>
            <a:rPr lang="de-DE" dirty="0"/>
            <a:t> al </a:t>
          </a:r>
          <a:r>
            <a:rPr lang="de-DE" dirty="0" err="1"/>
            <a:t>comportamento</a:t>
          </a:r>
          <a:endParaRPr lang="de-DE" dirty="0"/>
        </a:p>
      </dgm:t>
    </dgm:pt>
    <dgm:pt modelId="{0ECBCC80-D335-4F18-8206-69F4D29AEA58}" type="parTrans" cxnId="{33675CA8-6B59-4D70-89CC-19D094BC02C8}">
      <dgm:prSet/>
      <dgm:spPr/>
      <dgm:t>
        <a:bodyPr/>
        <a:lstStyle/>
        <a:p>
          <a:endParaRPr lang="de-AT"/>
        </a:p>
      </dgm:t>
    </dgm:pt>
    <dgm:pt modelId="{4E967F4C-CF0B-40A5-B117-A2859C61CC51}" type="sibTrans" cxnId="{33675CA8-6B59-4D70-89CC-19D094BC02C8}">
      <dgm:prSet/>
      <dgm:spPr/>
      <dgm:t>
        <a:bodyPr/>
        <a:lstStyle/>
        <a:p>
          <a:endParaRPr lang="de-AT"/>
        </a:p>
      </dgm:t>
    </dgm:pt>
    <dgm:pt modelId="{20853285-3C39-4E72-BF4F-722DBFEECE4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dirty="0"/>
            <a:t>- </a:t>
          </a:r>
          <a:r>
            <a:rPr lang="de-DE" dirty="0" err="1"/>
            <a:t>emozionale</a:t>
          </a:r>
          <a:endParaRPr lang="de-DE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de-AT" dirty="0"/>
        </a:p>
      </dgm:t>
    </dgm:pt>
    <dgm:pt modelId="{ABE47F40-163E-429B-BDCA-45DAA6F6AE31}" type="parTrans" cxnId="{E023AC32-5D35-4913-9924-D6DC8E0765D9}">
      <dgm:prSet/>
      <dgm:spPr/>
      <dgm:t>
        <a:bodyPr/>
        <a:lstStyle/>
        <a:p>
          <a:endParaRPr lang="de-AT"/>
        </a:p>
      </dgm:t>
    </dgm:pt>
    <dgm:pt modelId="{5A248997-665B-4F29-92ED-1F6AEDDD1D27}" type="sibTrans" cxnId="{E023AC32-5D35-4913-9924-D6DC8E0765D9}">
      <dgm:prSet/>
      <dgm:spPr/>
      <dgm:t>
        <a:bodyPr/>
        <a:lstStyle/>
        <a:p>
          <a:endParaRPr lang="de-AT"/>
        </a:p>
      </dgm:t>
    </dgm:pt>
    <dgm:pt modelId="{F2911E8B-1747-4AE3-A1A6-B5CA0A6149D9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dirty="0"/>
            <a:t>- professionale</a:t>
          </a:r>
          <a:endParaRPr lang="de-AT" dirty="0"/>
        </a:p>
      </dgm:t>
    </dgm:pt>
    <dgm:pt modelId="{ABBE2633-B2D6-49BC-8D55-863AED1B7441}" type="sibTrans" cxnId="{3CD95C23-0CB5-46BE-BFCA-5FF30FC79390}">
      <dgm:prSet/>
      <dgm:spPr/>
      <dgm:t>
        <a:bodyPr/>
        <a:lstStyle/>
        <a:p>
          <a:endParaRPr lang="de-AT"/>
        </a:p>
      </dgm:t>
    </dgm:pt>
    <dgm:pt modelId="{9F811ACE-2BD6-4500-81B7-309045E16DBE}" type="parTrans" cxnId="{3CD95C23-0CB5-46BE-BFCA-5FF30FC79390}">
      <dgm:prSet/>
      <dgm:spPr/>
      <dgm:t>
        <a:bodyPr/>
        <a:lstStyle/>
        <a:p>
          <a:endParaRPr lang="de-AT"/>
        </a:p>
      </dgm:t>
    </dgm:pt>
    <dgm:pt modelId="{4D92D962-E07D-420E-86C8-0AE4D15463D9}" type="pres">
      <dgm:prSet presAssocID="{19385017-F8AA-4C33-AB71-A298335B78CF}" presName="compositeShape" presStyleCnt="0">
        <dgm:presLayoutVars>
          <dgm:chMax val="2"/>
          <dgm:dir/>
          <dgm:resizeHandles val="exact"/>
        </dgm:presLayoutVars>
      </dgm:prSet>
      <dgm:spPr/>
    </dgm:pt>
    <dgm:pt modelId="{4E46237F-1244-4447-B0C2-2AB599AD258B}" type="pres">
      <dgm:prSet presAssocID="{E1A842DF-2B3E-4E9D-A4E0-C522FED3A55E}" presName="upArrow" presStyleLbl="node1" presStyleIdx="0" presStyleCnt="2"/>
      <dgm:spPr/>
    </dgm:pt>
    <dgm:pt modelId="{6C83D3C2-A264-4EC6-AF87-A9511D85E5D8}" type="pres">
      <dgm:prSet presAssocID="{E1A842DF-2B3E-4E9D-A4E0-C522FED3A55E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666698C8-1686-4E67-A83D-CD28B8504DEF}" type="pres">
      <dgm:prSet presAssocID="{A047BD86-E7E2-4717-B879-FD9FCC5593A9}" presName="downArrow" presStyleLbl="node1" presStyleIdx="1" presStyleCnt="2"/>
      <dgm:spPr/>
    </dgm:pt>
    <dgm:pt modelId="{EB947B54-8250-4254-83C0-30F58B506302}" type="pres">
      <dgm:prSet presAssocID="{A047BD86-E7E2-4717-B879-FD9FCC5593A9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48E7019-F678-4EB6-8CFE-BE9281738059}" type="presOf" srcId="{19385017-F8AA-4C33-AB71-A298335B78CF}" destId="{4D92D962-E07D-420E-86C8-0AE4D15463D9}" srcOrd="0" destOrd="0" presId="urn:microsoft.com/office/officeart/2005/8/layout/arrow4"/>
    <dgm:cxn modelId="{3CD95C23-0CB5-46BE-BFCA-5FF30FC79390}" srcId="{E1A842DF-2B3E-4E9D-A4E0-C522FED3A55E}" destId="{F2911E8B-1747-4AE3-A1A6-B5CA0A6149D9}" srcOrd="0" destOrd="0" parTransId="{9F811ACE-2BD6-4500-81B7-309045E16DBE}" sibTransId="{ABBE2633-B2D6-49BC-8D55-863AED1B7441}"/>
    <dgm:cxn modelId="{E023AC32-5D35-4913-9924-D6DC8E0765D9}" srcId="{E1A842DF-2B3E-4E9D-A4E0-C522FED3A55E}" destId="{20853285-3C39-4E72-BF4F-722DBFEECE4B}" srcOrd="1" destOrd="0" parTransId="{ABE47F40-163E-429B-BDCA-45DAA6F6AE31}" sibTransId="{5A248997-665B-4F29-92ED-1F6AEDDD1D27}"/>
    <dgm:cxn modelId="{D9F5136F-7752-4B7B-8807-F75CD14604DD}" type="presOf" srcId="{20853285-3C39-4E72-BF4F-722DBFEECE4B}" destId="{6C83D3C2-A264-4EC6-AF87-A9511D85E5D8}" srcOrd="0" destOrd="2" presId="urn:microsoft.com/office/officeart/2005/8/layout/arrow4"/>
    <dgm:cxn modelId="{9FFD5883-69E6-4F58-AAA3-7A53B176DB70}" srcId="{19385017-F8AA-4C33-AB71-A298335B78CF}" destId="{E1A842DF-2B3E-4E9D-A4E0-C522FED3A55E}" srcOrd="0" destOrd="0" parTransId="{36D0C0A0-B78D-426E-8E3F-F5C18483E4B3}" sibTransId="{B0B2B2A3-9B7F-484A-8DB2-44E305D75552}"/>
    <dgm:cxn modelId="{33675CA8-6B59-4D70-89CC-19D094BC02C8}" srcId="{19385017-F8AA-4C33-AB71-A298335B78CF}" destId="{A047BD86-E7E2-4717-B879-FD9FCC5593A9}" srcOrd="1" destOrd="0" parTransId="{0ECBCC80-D335-4F18-8206-69F4D29AEA58}" sibTransId="{4E967F4C-CF0B-40A5-B117-A2859C61CC51}"/>
    <dgm:cxn modelId="{0102EEAC-A9C5-4184-909A-F1F559F60ED6}" type="presOf" srcId="{F2911E8B-1747-4AE3-A1A6-B5CA0A6149D9}" destId="{6C83D3C2-A264-4EC6-AF87-A9511D85E5D8}" srcOrd="0" destOrd="1" presId="urn:microsoft.com/office/officeart/2005/8/layout/arrow4"/>
    <dgm:cxn modelId="{B40932BD-62B3-4906-96B0-BEBE77321018}" type="presOf" srcId="{A047BD86-E7E2-4717-B879-FD9FCC5593A9}" destId="{EB947B54-8250-4254-83C0-30F58B506302}" srcOrd="0" destOrd="0" presId="urn:microsoft.com/office/officeart/2005/8/layout/arrow4"/>
    <dgm:cxn modelId="{2E9B94E0-65AE-4580-A5FF-C52C2B30FCBD}" type="presOf" srcId="{E1A842DF-2B3E-4E9D-A4E0-C522FED3A55E}" destId="{6C83D3C2-A264-4EC6-AF87-A9511D85E5D8}" srcOrd="0" destOrd="0" presId="urn:microsoft.com/office/officeart/2005/8/layout/arrow4"/>
    <dgm:cxn modelId="{91A487AF-798A-4D61-9F2F-4C7ED8646A86}" type="presParOf" srcId="{4D92D962-E07D-420E-86C8-0AE4D15463D9}" destId="{4E46237F-1244-4447-B0C2-2AB599AD258B}" srcOrd="0" destOrd="0" presId="urn:microsoft.com/office/officeart/2005/8/layout/arrow4"/>
    <dgm:cxn modelId="{69691E31-305E-4C1E-8132-111E7A14A2A8}" type="presParOf" srcId="{4D92D962-E07D-420E-86C8-0AE4D15463D9}" destId="{6C83D3C2-A264-4EC6-AF87-A9511D85E5D8}" srcOrd="1" destOrd="0" presId="urn:microsoft.com/office/officeart/2005/8/layout/arrow4"/>
    <dgm:cxn modelId="{4DCB08B9-BE7A-495D-BACA-EBB091BB22C8}" type="presParOf" srcId="{4D92D962-E07D-420E-86C8-0AE4D15463D9}" destId="{666698C8-1686-4E67-A83D-CD28B8504DEF}" srcOrd="2" destOrd="0" presId="urn:microsoft.com/office/officeart/2005/8/layout/arrow4"/>
    <dgm:cxn modelId="{537F1BCE-0B69-4F77-BB79-8AEAD29BEF2C}" type="presParOf" srcId="{4D92D962-E07D-420E-86C8-0AE4D15463D9}" destId="{EB947B54-8250-4254-83C0-30F58B50630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EC6A3-FEAF-4439-A269-42BC3D53374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75458A-6C3F-43AB-9298-37D797E0CB74}">
      <dgm:prSet phldrT="[Text]" custT="1"/>
      <dgm:spPr>
        <a:xfrm>
          <a:off x="588" y="1012621"/>
          <a:ext cx="1424776" cy="702947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Buon</a:t>
          </a:r>
          <a:r>
            <a:rPr lang="de-DE" sz="11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clima</a:t>
          </a:r>
          <a:r>
            <a:rPr lang="de-DE" sz="11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affettivo</a:t>
          </a:r>
          <a:r>
            <a:rPr lang="de-DE" sz="11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aziendale</a:t>
          </a:r>
          <a:endParaRPr lang="de-DE" sz="1100" dirty="0">
            <a:solidFill>
              <a:srgbClr val="FFFFFF"/>
            </a:solidFill>
            <a:latin typeface="Source Sans Pro"/>
            <a:ea typeface="+mn-ea"/>
            <a:cs typeface="+mn-cs"/>
          </a:endParaRPr>
        </a:p>
      </dgm:t>
    </dgm:pt>
    <dgm:pt modelId="{D54FCA18-7C2A-4937-8C29-E58E10E24F61}" type="parTrans" cxnId="{2873B542-8C12-4D9F-940D-6FC5ED0F83FC}">
      <dgm:prSet/>
      <dgm:spPr/>
      <dgm:t>
        <a:bodyPr/>
        <a:lstStyle/>
        <a:p>
          <a:endParaRPr lang="de-DE"/>
        </a:p>
      </dgm:t>
    </dgm:pt>
    <dgm:pt modelId="{1A713622-8E22-4BBB-AD07-3839166ABB82}" type="sibTrans" cxnId="{2873B542-8C12-4D9F-940D-6FC5ED0F83FC}">
      <dgm:prSet/>
      <dgm:spPr/>
      <dgm:t>
        <a:bodyPr/>
        <a:lstStyle/>
        <a:p>
          <a:endParaRPr lang="de-DE"/>
        </a:p>
      </dgm:t>
    </dgm:pt>
    <dgm:pt modelId="{7C3CF06A-7005-4BA0-9869-FBC2F186C58B}">
      <dgm:prSet phldrT="[Text]" custT="1"/>
      <dgm:spPr>
        <a:xfrm>
          <a:off x="1987723" y="430081"/>
          <a:ext cx="1291708" cy="702947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100">
              <a:solidFill>
                <a:srgbClr val="FFFFFF"/>
              </a:solidFill>
              <a:latin typeface="Source Sans Pro"/>
              <a:ea typeface="+mn-ea"/>
              <a:cs typeface="+mn-cs"/>
            </a:rPr>
            <a:t>Soddisfazione lavorativa</a:t>
          </a:r>
        </a:p>
      </dgm:t>
    </dgm:pt>
    <dgm:pt modelId="{796FE2DA-26DD-4346-9E46-D32676073CF2}" type="parTrans" cxnId="{BDF21065-48E3-478F-8B4C-884806614585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18839408">
          <a:off x="1301699" y="1046150"/>
          <a:ext cx="809690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802134" y="19226"/>
              </a:lnTo>
            </a:path>
          </a:pathLst>
        </a:custGeom>
        <a:noFill/>
        <a:ln w="19050" cap="flat" cmpd="sng" algn="ctr">
          <a:solidFill>
            <a:srgbClr val="2A5EAD"/>
          </a:solidFill>
          <a:prstDash val="solid"/>
          <a:miter lim="800000"/>
          <a:tailEnd type="triangle"/>
        </a:ln>
        <a:effectLst/>
      </dgm:spPr>
      <dgm:t>
        <a:bodyPr/>
        <a:lstStyle/>
        <a:p>
          <a:pPr>
            <a:buNone/>
          </a:pPr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gm:t>
    </dgm:pt>
    <dgm:pt modelId="{3F28D3D6-09FF-4986-B853-43E1EAB834C0}" type="sibTrans" cxnId="{BDF21065-48E3-478F-8B4C-884806614585}">
      <dgm:prSet/>
      <dgm:spPr/>
      <dgm:t>
        <a:bodyPr/>
        <a:lstStyle/>
        <a:p>
          <a:endParaRPr lang="de-DE"/>
        </a:p>
      </dgm:t>
    </dgm:pt>
    <dgm:pt modelId="{856039A8-B230-4D21-B1C2-0172EBDDD4E3}">
      <dgm:prSet phldrT="[Text]" custT="1"/>
      <dgm:spPr>
        <a:xfrm>
          <a:off x="3842379" y="68955"/>
          <a:ext cx="1405895" cy="702947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100">
              <a:solidFill>
                <a:srgbClr val="FFFFFF"/>
              </a:solidFill>
              <a:latin typeface="Source Sans Pro"/>
              <a:ea typeface="+mn-ea"/>
              <a:cs typeface="+mn-cs"/>
            </a:rPr>
            <a:t>Produttività</a:t>
          </a:r>
        </a:p>
      </dgm:t>
    </dgm:pt>
    <dgm:pt modelId="{936AC620-B44E-49A6-8FAD-5659BE2FB0E7}" type="parTrans" cxnId="{1505922C-3049-4711-874D-A77D597011D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19639212">
          <a:off x="3226495" y="574317"/>
          <a:ext cx="668820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  <a:noFill/>
        <a:ln w="19050" cap="flat" cmpd="sng" algn="ctr">
          <a:solidFill>
            <a:srgbClr val="2A5EAD"/>
          </a:solidFill>
          <a:prstDash val="solid"/>
          <a:miter lim="800000"/>
          <a:tailEnd type="triangle"/>
        </a:ln>
        <a:effectLst/>
      </dgm:spPr>
      <dgm:t>
        <a:bodyPr/>
        <a:lstStyle/>
        <a:p>
          <a:pPr>
            <a:buNone/>
          </a:pPr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gm:t>
    </dgm:pt>
    <dgm:pt modelId="{F1B170CB-FA35-4577-89F3-314B82E3E870}" type="sibTrans" cxnId="{1505922C-3049-4711-874D-A77D597011D0}">
      <dgm:prSet/>
      <dgm:spPr/>
      <dgm:t>
        <a:bodyPr/>
        <a:lstStyle/>
        <a:p>
          <a:endParaRPr lang="de-DE"/>
        </a:p>
      </dgm:t>
    </dgm:pt>
    <dgm:pt modelId="{4219D605-EAC0-4A26-8791-D11C7BCD302F}">
      <dgm:prSet phldrT="[Text]" custT="1"/>
      <dgm:spPr>
        <a:xfrm>
          <a:off x="3859953" y="866843"/>
          <a:ext cx="1388321" cy="637812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100">
              <a:solidFill>
                <a:srgbClr val="FFFFFF"/>
              </a:solidFill>
              <a:latin typeface="Source Sans Pro"/>
              <a:ea typeface="+mn-ea"/>
              <a:cs typeface="+mn-cs"/>
            </a:rPr>
            <a:t>Benessere psichico</a:t>
          </a:r>
        </a:p>
      </dgm:t>
    </dgm:pt>
    <dgm:pt modelId="{D3717BB9-D38D-4FC6-8936-DAC3D3EBC3DF}" type="parTrans" cxnId="{97C1A80B-6902-41A1-B182-EA60DFA592C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2090884">
          <a:off x="3216005" y="956977"/>
          <a:ext cx="707373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  <a:noFill/>
        <a:ln w="19050" cap="flat" cmpd="sng" algn="ctr">
          <a:solidFill>
            <a:srgbClr val="2A5EAD"/>
          </a:solidFill>
          <a:prstDash val="solid"/>
          <a:miter lim="800000"/>
          <a:tailEnd type="triangle"/>
        </a:ln>
        <a:effectLst/>
      </dgm:spPr>
      <dgm:t>
        <a:bodyPr/>
        <a:lstStyle/>
        <a:p>
          <a:pPr>
            <a:buNone/>
          </a:pPr>
          <a:endParaRPr lang="de-DE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gm:t>
    </dgm:pt>
    <dgm:pt modelId="{7B16DF41-518B-40B2-AB28-54EDA61023FF}" type="sibTrans" cxnId="{97C1A80B-6902-41A1-B182-EA60DFA592CD}">
      <dgm:prSet/>
      <dgm:spPr/>
      <dgm:t>
        <a:bodyPr/>
        <a:lstStyle/>
        <a:p>
          <a:endParaRPr lang="de-DE"/>
        </a:p>
      </dgm:t>
    </dgm:pt>
    <dgm:pt modelId="{4DC32107-77DD-494D-90D8-9AB0C763C7E2}">
      <dgm:prSet phldrT="[Text]" custT="1"/>
      <dgm:spPr>
        <a:xfrm>
          <a:off x="2067227" y="1567345"/>
          <a:ext cx="1061802" cy="672847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Legame</a:t>
          </a:r>
          <a:r>
            <a:rPr lang="de-DE" sz="11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con</a:t>
          </a:r>
          <a:r>
            <a:rPr lang="de-DE" sz="11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l'impresa</a:t>
          </a:r>
          <a:endParaRPr lang="de-DE" sz="1100" dirty="0">
            <a:solidFill>
              <a:srgbClr val="FFFFFF"/>
            </a:solidFill>
            <a:latin typeface="Source Sans Pro"/>
            <a:ea typeface="+mn-ea"/>
            <a:cs typeface="+mn-cs"/>
          </a:endParaRPr>
        </a:p>
      </dgm:t>
    </dgm:pt>
    <dgm:pt modelId="{0532734D-CFF9-406D-88D3-BBCB77B29D5A}" type="parTrans" cxnId="{21CBF405-858D-4EC9-89D6-7F0869645BB7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2403417">
          <a:off x="1327000" y="1607257"/>
          <a:ext cx="838590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781324" y="19226"/>
              </a:lnTo>
            </a:path>
          </a:pathLst>
        </a:custGeom>
        <a:noFill/>
        <a:ln w="19050" cap="flat" cmpd="sng" algn="ctr">
          <a:solidFill>
            <a:srgbClr val="2A5EAD"/>
          </a:solidFill>
          <a:prstDash val="solid"/>
          <a:miter lim="800000"/>
          <a:tailEnd type="triangle"/>
        </a:ln>
        <a:effectLst/>
      </dgm:spPr>
      <dgm:t>
        <a:bodyPr/>
        <a:lstStyle/>
        <a:p>
          <a:pPr>
            <a:buNone/>
          </a:pPr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gm:t>
    </dgm:pt>
    <dgm:pt modelId="{AC9F2612-34DA-40D3-8C9E-102718A12212}" type="sibTrans" cxnId="{21CBF405-858D-4EC9-89D6-7F0869645BB7}">
      <dgm:prSet/>
      <dgm:spPr/>
      <dgm:t>
        <a:bodyPr/>
        <a:lstStyle/>
        <a:p>
          <a:endParaRPr lang="de-DE"/>
        </a:p>
      </dgm:t>
    </dgm:pt>
    <dgm:pt modelId="{643CEA73-2A0A-4899-80EE-63DADCEA8C97}">
      <dgm:prSet phldrT="[Text]" custT="1"/>
      <dgm:spPr>
        <a:xfrm>
          <a:off x="3885568" y="1611729"/>
          <a:ext cx="1362706" cy="703172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Tendenza</a:t>
          </a:r>
          <a:r>
            <a:rPr lang="de-DE" sz="11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a </a:t>
          </a:r>
          <a:r>
            <a:rPr lang="de-DE" sz="11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disimpegnarsi</a:t>
          </a:r>
          <a:r>
            <a:rPr lang="de-DE" sz="11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</a:p>
      </dgm:t>
    </dgm:pt>
    <dgm:pt modelId="{7D8252A7-DFC4-4B71-8881-C64B54ACC51A}" type="parTrans" cxnId="{4845F544-AF43-4CBD-BBA4-3318A4B7A1D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 rot="270026">
          <a:off x="3127859" y="1906867"/>
          <a:ext cx="758878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397370" y="19226"/>
              </a:lnTo>
            </a:path>
          </a:pathLst>
        </a:custGeom>
        <a:noFill/>
        <a:ln w="19050" cap="flat" cmpd="sng" algn="ctr">
          <a:noFill/>
          <a:prstDash val="solid"/>
          <a:miter lim="800000"/>
          <a:tailEnd type="triangle"/>
        </a:ln>
        <a:effectLst/>
      </dgm:spPr>
      <dgm:t>
        <a:bodyPr/>
        <a:lstStyle/>
        <a:p>
          <a:pPr>
            <a:buNone/>
          </a:pPr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gm:t>
    </dgm:pt>
    <dgm:pt modelId="{58EBBB0B-9B3A-488F-8D79-6C1489630930}" type="sibTrans" cxnId="{4845F544-AF43-4CBD-BBA4-3318A4B7A1D4}">
      <dgm:prSet/>
      <dgm:spPr/>
      <dgm:t>
        <a:bodyPr/>
        <a:lstStyle/>
        <a:p>
          <a:endParaRPr lang="de-DE"/>
        </a:p>
      </dgm:t>
    </dgm:pt>
    <dgm:pt modelId="{2D9F6D78-4030-41F5-BE47-50005C97E5FC}" type="pres">
      <dgm:prSet presAssocID="{C2FEC6A3-FEAF-4439-A269-42BC3D53374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8B29FB-F069-41F2-8664-62CA38A610ED}" type="pres">
      <dgm:prSet presAssocID="{AF75458A-6C3F-43AB-9298-37D797E0CB74}" presName="root1" presStyleCnt="0"/>
      <dgm:spPr/>
    </dgm:pt>
    <dgm:pt modelId="{88187CE3-0909-48B4-9950-A6680F7C192B}" type="pres">
      <dgm:prSet presAssocID="{AF75458A-6C3F-43AB-9298-37D797E0CB74}" presName="LevelOneTextNode" presStyleLbl="node0" presStyleIdx="0" presStyleCnt="1" custScaleX="101343">
        <dgm:presLayoutVars>
          <dgm:chPref val="3"/>
        </dgm:presLayoutVars>
      </dgm:prSet>
      <dgm:spPr/>
    </dgm:pt>
    <dgm:pt modelId="{B832A53E-D6F5-4AAB-8B45-78B5E1C8D738}" type="pres">
      <dgm:prSet presAssocID="{AF75458A-6C3F-43AB-9298-37D797E0CB74}" presName="level2hierChild" presStyleCnt="0"/>
      <dgm:spPr/>
    </dgm:pt>
    <dgm:pt modelId="{D17F2C45-C48E-4899-B8B7-5FB19B47A5D3}" type="pres">
      <dgm:prSet presAssocID="{796FE2DA-26DD-4346-9E46-D32676073CF2}" presName="conn2-1" presStyleLbl="parChTrans1D2" presStyleIdx="0" presStyleCnt="2"/>
      <dgm:spPr>
        <a:xfrm rot="18729456">
          <a:off x="1215430" y="1452056"/>
          <a:ext cx="80213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802134" y="19226"/>
              </a:lnTo>
            </a:path>
          </a:pathLst>
        </a:custGeom>
      </dgm:spPr>
    </dgm:pt>
    <dgm:pt modelId="{C13D9AFC-4F85-4295-833A-B07E5EB916B0}" type="pres">
      <dgm:prSet presAssocID="{796FE2DA-26DD-4346-9E46-D32676073CF2}" presName="connTx" presStyleLbl="parChTrans1D2" presStyleIdx="0" presStyleCnt="2"/>
      <dgm:spPr/>
    </dgm:pt>
    <dgm:pt modelId="{91BCD3AB-9E43-40CB-9B4C-501E67A19CC1}" type="pres">
      <dgm:prSet presAssocID="{7C3CF06A-7005-4BA0-9869-FBC2F186C58B}" presName="root2" presStyleCnt="0"/>
      <dgm:spPr/>
    </dgm:pt>
    <dgm:pt modelId="{E8BE564F-0602-4B08-B3B2-B67C683C6ABD}" type="pres">
      <dgm:prSet presAssocID="{7C3CF06A-7005-4BA0-9869-FBC2F186C58B}" presName="LevelTwoTextNode" presStyleLbl="node2" presStyleIdx="0" presStyleCnt="2" custScaleX="91878">
        <dgm:presLayoutVars>
          <dgm:chPref val="3"/>
        </dgm:presLayoutVars>
      </dgm:prSet>
      <dgm:spPr/>
    </dgm:pt>
    <dgm:pt modelId="{0AD9A998-B38D-4FD2-B687-49AFC9DE934B}" type="pres">
      <dgm:prSet presAssocID="{7C3CF06A-7005-4BA0-9869-FBC2F186C58B}" presName="level3hierChild" presStyleCnt="0"/>
      <dgm:spPr/>
    </dgm:pt>
    <dgm:pt modelId="{6FFCCA46-0165-4031-8631-2719AF299430}" type="pres">
      <dgm:prSet presAssocID="{936AC620-B44E-49A6-8FAD-5659BE2FB0E7}" presName="conn2-1" presStyleLbl="parChTrans1D3" presStyleIdx="0" presStyleCnt="3"/>
      <dgm:spPr>
        <a:xfrm rot="19457599">
          <a:off x="3169290" y="961268"/>
          <a:ext cx="66300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</dgm:spPr>
    </dgm:pt>
    <dgm:pt modelId="{25DB0E7B-229C-413F-A8C1-0F11AB1617D1}" type="pres">
      <dgm:prSet presAssocID="{936AC620-B44E-49A6-8FAD-5659BE2FB0E7}" presName="connTx" presStyleLbl="parChTrans1D3" presStyleIdx="0" presStyleCnt="3"/>
      <dgm:spPr/>
    </dgm:pt>
    <dgm:pt modelId="{5037C414-B273-4830-B779-95A6B4044C67}" type="pres">
      <dgm:prSet presAssocID="{856039A8-B230-4D21-B1C2-0172EBDDD4E3}" presName="root2" presStyleCnt="0"/>
      <dgm:spPr/>
    </dgm:pt>
    <dgm:pt modelId="{4719406C-B742-4C73-B497-433EBD755AA6}" type="pres">
      <dgm:prSet presAssocID="{856039A8-B230-4D21-B1C2-0172EBDDD4E3}" presName="LevelTwoTextNode" presStyleLbl="node3" presStyleIdx="0" presStyleCnt="3" custLinFactNeighborX="11951" custLinFactNeighborY="1494">
        <dgm:presLayoutVars>
          <dgm:chPref val="3"/>
        </dgm:presLayoutVars>
      </dgm:prSet>
      <dgm:spPr/>
    </dgm:pt>
    <dgm:pt modelId="{6A82A71B-6E52-428A-9E59-1E5C9BC40FCE}" type="pres">
      <dgm:prSet presAssocID="{856039A8-B230-4D21-B1C2-0172EBDDD4E3}" presName="level3hierChild" presStyleCnt="0"/>
      <dgm:spPr/>
    </dgm:pt>
    <dgm:pt modelId="{2EE4D175-7687-480B-AA65-0F5B2B4F0DB9}" type="pres">
      <dgm:prSet presAssocID="{D3717BB9-D38D-4FC6-8936-DAC3D3EBC3DF}" presName="conn2-1" presStyleLbl="parChTrans1D3" presStyleIdx="1" presStyleCnt="3"/>
      <dgm:spPr>
        <a:xfrm rot="2142401">
          <a:off x="3169290" y="1348221"/>
          <a:ext cx="66300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</dgm:spPr>
    </dgm:pt>
    <dgm:pt modelId="{3D4EFA0C-86B1-4294-9E43-D701A155B4D4}" type="pres">
      <dgm:prSet presAssocID="{D3717BB9-D38D-4FC6-8936-DAC3D3EBC3DF}" presName="connTx" presStyleLbl="parChTrans1D3" presStyleIdx="1" presStyleCnt="3"/>
      <dgm:spPr/>
    </dgm:pt>
    <dgm:pt modelId="{00DB467B-A9C6-4C58-9813-91D9CBFC0B0A}" type="pres">
      <dgm:prSet presAssocID="{4219D605-EAC0-4A26-8791-D11C7BCD302F}" presName="root2" presStyleCnt="0"/>
      <dgm:spPr/>
    </dgm:pt>
    <dgm:pt modelId="{C8E737B4-D5FF-4ABF-960E-3648F05380FA}" type="pres">
      <dgm:prSet presAssocID="{4219D605-EAC0-4A26-8791-D11C7BCD302F}" presName="LevelTwoTextNode" presStyleLbl="node3" presStyleIdx="1" presStyleCnt="3" custScaleX="98750" custScaleY="90734" custLinFactNeighborX="12698">
        <dgm:presLayoutVars>
          <dgm:chPref val="3"/>
        </dgm:presLayoutVars>
      </dgm:prSet>
      <dgm:spPr/>
    </dgm:pt>
    <dgm:pt modelId="{22AB395C-D508-4D0B-B3D3-E4FE752B6739}" type="pres">
      <dgm:prSet presAssocID="{4219D605-EAC0-4A26-8791-D11C7BCD302F}" presName="level3hierChild" presStyleCnt="0"/>
      <dgm:spPr/>
    </dgm:pt>
    <dgm:pt modelId="{01120F14-217D-476D-9AF1-D6213CAB77B8}" type="pres">
      <dgm:prSet presAssocID="{0532734D-CFF9-406D-88D3-BBCB77B29D5A}" presName="conn2-1" presStyleLbl="parChTrans1D2" presStyleIdx="1" presStyleCnt="2"/>
      <dgm:spPr>
        <a:xfrm rot="2786710">
          <a:off x="1225835" y="2032487"/>
          <a:ext cx="78132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781324" y="19226"/>
              </a:lnTo>
            </a:path>
          </a:pathLst>
        </a:custGeom>
      </dgm:spPr>
    </dgm:pt>
    <dgm:pt modelId="{5D90BEF7-76CD-41AA-8D4B-21B0BE30049A}" type="pres">
      <dgm:prSet presAssocID="{0532734D-CFF9-406D-88D3-BBCB77B29D5A}" presName="connTx" presStyleLbl="parChTrans1D2" presStyleIdx="1" presStyleCnt="2"/>
      <dgm:spPr/>
    </dgm:pt>
    <dgm:pt modelId="{E827E03A-A4F0-4163-81C6-796DF8AFF2F2}" type="pres">
      <dgm:prSet presAssocID="{4DC32107-77DD-494D-90D8-9AB0C763C7E2}" presName="root2" presStyleCnt="0"/>
      <dgm:spPr/>
    </dgm:pt>
    <dgm:pt modelId="{960F7381-D1ED-42B1-B5BE-EBCD89DD318E}" type="pres">
      <dgm:prSet presAssocID="{4DC32107-77DD-494D-90D8-9AB0C763C7E2}" presName="LevelTwoTextNode" presStyleLbl="node2" presStyleIdx="1" presStyleCnt="2" custScaleX="75525" custScaleY="95718" custLinFactNeighborX="5655" custLinFactNeighborY="-8239">
        <dgm:presLayoutVars>
          <dgm:chPref val="3"/>
        </dgm:presLayoutVars>
      </dgm:prSet>
      <dgm:spPr/>
    </dgm:pt>
    <dgm:pt modelId="{0F2FAE4F-6C9A-4A2D-BF77-A5CDD0035630}" type="pres">
      <dgm:prSet presAssocID="{4DC32107-77DD-494D-90D8-9AB0C763C7E2}" presName="level3hierChild" presStyleCnt="0"/>
      <dgm:spPr/>
    </dgm:pt>
    <dgm:pt modelId="{AE50A1C4-D67D-46BA-B4D8-EAB26AEED29B}" type="pres">
      <dgm:prSet presAssocID="{7D8252A7-DFC4-4B71-8881-C64B54ACC51A}" presName="conn2-1" presStyleLbl="parChTrans1D3" presStyleIdx="2" presStyleCnt="3"/>
      <dgm:spPr>
        <a:xfrm rot="1931777">
          <a:off x="3484440" y="2421469"/>
          <a:ext cx="397370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397370" y="19226"/>
              </a:lnTo>
            </a:path>
          </a:pathLst>
        </a:custGeom>
      </dgm:spPr>
    </dgm:pt>
    <dgm:pt modelId="{616C90A8-4D9F-4701-B580-D20F8FCDB208}" type="pres">
      <dgm:prSet presAssocID="{7D8252A7-DFC4-4B71-8881-C64B54ACC51A}" presName="connTx" presStyleLbl="parChTrans1D3" presStyleIdx="2" presStyleCnt="3"/>
      <dgm:spPr/>
    </dgm:pt>
    <dgm:pt modelId="{F0EF1BEF-E6B9-4598-9E9D-7D4ECCCA0DFC}" type="pres">
      <dgm:prSet presAssocID="{643CEA73-2A0A-4899-80EE-63DADCEA8C97}" presName="root2" presStyleCnt="0"/>
      <dgm:spPr/>
    </dgm:pt>
    <dgm:pt modelId="{B5F45A12-652D-46B2-B109-2C471BC3EC4C}" type="pres">
      <dgm:prSet presAssocID="{643CEA73-2A0A-4899-80EE-63DADCEA8C97}" presName="LevelTwoTextNode" presStyleLbl="node3" presStyleIdx="2" presStyleCnt="3" custScaleX="96928" custScaleY="100032" custLinFactNeighborX="19664" custLinFactNeighborY="232">
        <dgm:presLayoutVars>
          <dgm:chPref val="3"/>
        </dgm:presLayoutVars>
      </dgm:prSet>
      <dgm:spPr/>
    </dgm:pt>
    <dgm:pt modelId="{6DDD7A5A-38E1-4B55-9487-B407CF13EABE}" type="pres">
      <dgm:prSet presAssocID="{643CEA73-2A0A-4899-80EE-63DADCEA8C97}" presName="level3hierChild" presStyleCnt="0"/>
      <dgm:spPr/>
    </dgm:pt>
  </dgm:ptLst>
  <dgm:cxnLst>
    <dgm:cxn modelId="{21CBF405-858D-4EC9-89D6-7F0869645BB7}" srcId="{AF75458A-6C3F-43AB-9298-37D797E0CB74}" destId="{4DC32107-77DD-494D-90D8-9AB0C763C7E2}" srcOrd="1" destOrd="0" parTransId="{0532734D-CFF9-406D-88D3-BBCB77B29D5A}" sibTransId="{AC9F2612-34DA-40D3-8C9E-102718A12212}"/>
    <dgm:cxn modelId="{97C1A80B-6902-41A1-B182-EA60DFA592CD}" srcId="{7C3CF06A-7005-4BA0-9869-FBC2F186C58B}" destId="{4219D605-EAC0-4A26-8791-D11C7BCD302F}" srcOrd="1" destOrd="0" parTransId="{D3717BB9-D38D-4FC6-8936-DAC3D3EBC3DF}" sibTransId="{7B16DF41-518B-40B2-AB28-54EDA61023FF}"/>
    <dgm:cxn modelId="{1505922C-3049-4711-874D-A77D597011D0}" srcId="{7C3CF06A-7005-4BA0-9869-FBC2F186C58B}" destId="{856039A8-B230-4D21-B1C2-0172EBDDD4E3}" srcOrd="0" destOrd="0" parTransId="{936AC620-B44E-49A6-8FAD-5659BE2FB0E7}" sibTransId="{F1B170CB-FA35-4577-89F3-314B82E3E870}"/>
    <dgm:cxn modelId="{021C343A-DD64-431C-B4F3-7BEFB683AB2D}" type="presOf" srcId="{936AC620-B44E-49A6-8FAD-5659BE2FB0E7}" destId="{6FFCCA46-0165-4031-8631-2719AF299430}" srcOrd="0" destOrd="0" presId="urn:microsoft.com/office/officeart/2005/8/layout/hierarchy2"/>
    <dgm:cxn modelId="{5E306B5C-BC91-4328-86E7-167EF0097B91}" type="presOf" srcId="{796FE2DA-26DD-4346-9E46-D32676073CF2}" destId="{C13D9AFC-4F85-4295-833A-B07E5EB916B0}" srcOrd="1" destOrd="0" presId="urn:microsoft.com/office/officeart/2005/8/layout/hierarchy2"/>
    <dgm:cxn modelId="{F8C72C5E-0EB3-4092-B50F-7C8BB5D2DA6F}" type="presOf" srcId="{4219D605-EAC0-4A26-8791-D11C7BCD302F}" destId="{C8E737B4-D5FF-4ABF-960E-3648F05380FA}" srcOrd="0" destOrd="0" presId="urn:microsoft.com/office/officeart/2005/8/layout/hierarchy2"/>
    <dgm:cxn modelId="{2873B542-8C12-4D9F-940D-6FC5ED0F83FC}" srcId="{C2FEC6A3-FEAF-4439-A269-42BC3D533742}" destId="{AF75458A-6C3F-43AB-9298-37D797E0CB74}" srcOrd="0" destOrd="0" parTransId="{D54FCA18-7C2A-4937-8C29-E58E10E24F61}" sibTransId="{1A713622-8E22-4BBB-AD07-3839166ABB82}"/>
    <dgm:cxn modelId="{4845F544-AF43-4CBD-BBA4-3318A4B7A1D4}" srcId="{4DC32107-77DD-494D-90D8-9AB0C763C7E2}" destId="{643CEA73-2A0A-4899-80EE-63DADCEA8C97}" srcOrd="0" destOrd="0" parTransId="{7D8252A7-DFC4-4B71-8881-C64B54ACC51A}" sibTransId="{58EBBB0B-9B3A-488F-8D79-6C1489630930}"/>
    <dgm:cxn modelId="{BDF21065-48E3-478F-8B4C-884806614585}" srcId="{AF75458A-6C3F-43AB-9298-37D797E0CB74}" destId="{7C3CF06A-7005-4BA0-9869-FBC2F186C58B}" srcOrd="0" destOrd="0" parTransId="{796FE2DA-26DD-4346-9E46-D32676073CF2}" sibTransId="{3F28D3D6-09FF-4986-B853-43E1EAB834C0}"/>
    <dgm:cxn modelId="{11C3C369-3C87-4D4A-99A6-D60D634BA673}" type="presOf" srcId="{643CEA73-2A0A-4899-80EE-63DADCEA8C97}" destId="{B5F45A12-652D-46B2-B109-2C471BC3EC4C}" srcOrd="0" destOrd="0" presId="urn:microsoft.com/office/officeart/2005/8/layout/hierarchy2"/>
    <dgm:cxn modelId="{4ABFE24C-30B5-488B-BA76-37AFE51F3C91}" type="presOf" srcId="{796FE2DA-26DD-4346-9E46-D32676073CF2}" destId="{D17F2C45-C48E-4899-B8B7-5FB19B47A5D3}" srcOrd="0" destOrd="0" presId="urn:microsoft.com/office/officeart/2005/8/layout/hierarchy2"/>
    <dgm:cxn modelId="{E2C7334D-8B33-4052-B37E-555B3A03635D}" type="presOf" srcId="{856039A8-B230-4D21-B1C2-0172EBDDD4E3}" destId="{4719406C-B742-4C73-B497-433EBD755AA6}" srcOrd="0" destOrd="0" presId="urn:microsoft.com/office/officeart/2005/8/layout/hierarchy2"/>
    <dgm:cxn modelId="{9F191A4F-919F-41A9-A849-BDE8922709CB}" type="presOf" srcId="{4DC32107-77DD-494D-90D8-9AB0C763C7E2}" destId="{960F7381-D1ED-42B1-B5BE-EBCD89DD318E}" srcOrd="0" destOrd="0" presId="urn:microsoft.com/office/officeart/2005/8/layout/hierarchy2"/>
    <dgm:cxn modelId="{8DA71B84-2409-450C-B615-D49BA3986781}" type="presOf" srcId="{D3717BB9-D38D-4FC6-8936-DAC3D3EBC3DF}" destId="{2EE4D175-7687-480B-AA65-0F5B2B4F0DB9}" srcOrd="0" destOrd="0" presId="urn:microsoft.com/office/officeart/2005/8/layout/hierarchy2"/>
    <dgm:cxn modelId="{B238B188-6DC1-47B3-B197-4AAF54F2E9C7}" type="presOf" srcId="{7D8252A7-DFC4-4B71-8881-C64B54ACC51A}" destId="{AE50A1C4-D67D-46BA-B4D8-EAB26AEED29B}" srcOrd="0" destOrd="0" presId="urn:microsoft.com/office/officeart/2005/8/layout/hierarchy2"/>
    <dgm:cxn modelId="{A5BA0B8F-1791-4CDA-A626-A9DC8C58D2D1}" type="presOf" srcId="{0532734D-CFF9-406D-88D3-BBCB77B29D5A}" destId="{01120F14-217D-476D-9AF1-D6213CAB77B8}" srcOrd="0" destOrd="0" presId="urn:microsoft.com/office/officeart/2005/8/layout/hierarchy2"/>
    <dgm:cxn modelId="{BBD66E95-9623-40AC-943D-7C647D26842C}" type="presOf" srcId="{C2FEC6A3-FEAF-4439-A269-42BC3D533742}" destId="{2D9F6D78-4030-41F5-BE47-50005C97E5FC}" srcOrd="0" destOrd="0" presId="urn:microsoft.com/office/officeart/2005/8/layout/hierarchy2"/>
    <dgm:cxn modelId="{DCB6B2A1-86AF-4A20-96FD-D8F72342456E}" type="presOf" srcId="{936AC620-B44E-49A6-8FAD-5659BE2FB0E7}" destId="{25DB0E7B-229C-413F-A8C1-0F11AB1617D1}" srcOrd="1" destOrd="0" presId="urn:microsoft.com/office/officeart/2005/8/layout/hierarchy2"/>
    <dgm:cxn modelId="{C8927CA7-F7D0-413D-83E0-FDF8E9000DAE}" type="presOf" srcId="{AF75458A-6C3F-43AB-9298-37D797E0CB74}" destId="{88187CE3-0909-48B4-9950-A6680F7C192B}" srcOrd="0" destOrd="0" presId="urn:microsoft.com/office/officeart/2005/8/layout/hierarchy2"/>
    <dgm:cxn modelId="{3985B3B0-7B8C-4484-9F31-A52BB34E9B38}" type="presOf" srcId="{D3717BB9-D38D-4FC6-8936-DAC3D3EBC3DF}" destId="{3D4EFA0C-86B1-4294-9E43-D701A155B4D4}" srcOrd="1" destOrd="0" presId="urn:microsoft.com/office/officeart/2005/8/layout/hierarchy2"/>
    <dgm:cxn modelId="{2BF987D9-8818-480C-9139-06D9B8DC609E}" type="presOf" srcId="{0532734D-CFF9-406D-88D3-BBCB77B29D5A}" destId="{5D90BEF7-76CD-41AA-8D4B-21B0BE30049A}" srcOrd="1" destOrd="0" presId="urn:microsoft.com/office/officeart/2005/8/layout/hierarchy2"/>
    <dgm:cxn modelId="{6ABA0FE0-8377-4AE9-B14C-A6DC1632F27F}" type="presOf" srcId="{7D8252A7-DFC4-4B71-8881-C64B54ACC51A}" destId="{616C90A8-4D9F-4701-B580-D20F8FCDB208}" srcOrd="1" destOrd="0" presId="urn:microsoft.com/office/officeart/2005/8/layout/hierarchy2"/>
    <dgm:cxn modelId="{843936FD-394D-4EB4-A45F-71823D61BAD2}" type="presOf" srcId="{7C3CF06A-7005-4BA0-9869-FBC2F186C58B}" destId="{E8BE564F-0602-4B08-B3B2-B67C683C6ABD}" srcOrd="0" destOrd="0" presId="urn:microsoft.com/office/officeart/2005/8/layout/hierarchy2"/>
    <dgm:cxn modelId="{1F812274-1678-40F3-9E8E-5F0638A640CB}" type="presParOf" srcId="{2D9F6D78-4030-41F5-BE47-50005C97E5FC}" destId="{338B29FB-F069-41F2-8664-62CA38A610ED}" srcOrd="0" destOrd="0" presId="urn:microsoft.com/office/officeart/2005/8/layout/hierarchy2"/>
    <dgm:cxn modelId="{54305CC2-A77F-48E5-B35C-BF21A8C8B3C0}" type="presParOf" srcId="{338B29FB-F069-41F2-8664-62CA38A610ED}" destId="{88187CE3-0909-48B4-9950-A6680F7C192B}" srcOrd="0" destOrd="0" presId="urn:microsoft.com/office/officeart/2005/8/layout/hierarchy2"/>
    <dgm:cxn modelId="{98568ABE-3951-4154-B1BF-858DF234CE57}" type="presParOf" srcId="{338B29FB-F069-41F2-8664-62CA38A610ED}" destId="{B832A53E-D6F5-4AAB-8B45-78B5E1C8D738}" srcOrd="1" destOrd="0" presId="urn:microsoft.com/office/officeart/2005/8/layout/hierarchy2"/>
    <dgm:cxn modelId="{B58720C7-6F2D-48FE-A282-05FAAC6CEABD}" type="presParOf" srcId="{B832A53E-D6F5-4AAB-8B45-78B5E1C8D738}" destId="{D17F2C45-C48E-4899-B8B7-5FB19B47A5D3}" srcOrd="0" destOrd="0" presId="urn:microsoft.com/office/officeart/2005/8/layout/hierarchy2"/>
    <dgm:cxn modelId="{EC119D30-BB15-4184-891F-0D411C809293}" type="presParOf" srcId="{D17F2C45-C48E-4899-B8B7-5FB19B47A5D3}" destId="{C13D9AFC-4F85-4295-833A-B07E5EB916B0}" srcOrd="0" destOrd="0" presId="urn:microsoft.com/office/officeart/2005/8/layout/hierarchy2"/>
    <dgm:cxn modelId="{E09EB817-8F2D-4A8B-A76E-818DCE026BD9}" type="presParOf" srcId="{B832A53E-D6F5-4AAB-8B45-78B5E1C8D738}" destId="{91BCD3AB-9E43-40CB-9B4C-501E67A19CC1}" srcOrd="1" destOrd="0" presId="urn:microsoft.com/office/officeart/2005/8/layout/hierarchy2"/>
    <dgm:cxn modelId="{7103A3AF-7775-47C4-82FF-51091203E1CB}" type="presParOf" srcId="{91BCD3AB-9E43-40CB-9B4C-501E67A19CC1}" destId="{E8BE564F-0602-4B08-B3B2-B67C683C6ABD}" srcOrd="0" destOrd="0" presId="urn:microsoft.com/office/officeart/2005/8/layout/hierarchy2"/>
    <dgm:cxn modelId="{6D787EFA-6F13-4D05-B91C-D2EC95821C82}" type="presParOf" srcId="{91BCD3AB-9E43-40CB-9B4C-501E67A19CC1}" destId="{0AD9A998-B38D-4FD2-B687-49AFC9DE934B}" srcOrd="1" destOrd="0" presId="urn:microsoft.com/office/officeart/2005/8/layout/hierarchy2"/>
    <dgm:cxn modelId="{2CE08B84-8F62-4760-AF01-91E1E2CD1050}" type="presParOf" srcId="{0AD9A998-B38D-4FD2-B687-49AFC9DE934B}" destId="{6FFCCA46-0165-4031-8631-2719AF299430}" srcOrd="0" destOrd="0" presId="urn:microsoft.com/office/officeart/2005/8/layout/hierarchy2"/>
    <dgm:cxn modelId="{98FEB5BA-2B50-4A02-834A-573FC5070C74}" type="presParOf" srcId="{6FFCCA46-0165-4031-8631-2719AF299430}" destId="{25DB0E7B-229C-413F-A8C1-0F11AB1617D1}" srcOrd="0" destOrd="0" presId="urn:microsoft.com/office/officeart/2005/8/layout/hierarchy2"/>
    <dgm:cxn modelId="{E28445A9-497D-4D75-96D1-DA54572C438C}" type="presParOf" srcId="{0AD9A998-B38D-4FD2-B687-49AFC9DE934B}" destId="{5037C414-B273-4830-B779-95A6B4044C67}" srcOrd="1" destOrd="0" presId="urn:microsoft.com/office/officeart/2005/8/layout/hierarchy2"/>
    <dgm:cxn modelId="{0EE96C67-565B-4496-A53F-A2AA671C8A15}" type="presParOf" srcId="{5037C414-B273-4830-B779-95A6B4044C67}" destId="{4719406C-B742-4C73-B497-433EBD755AA6}" srcOrd="0" destOrd="0" presId="urn:microsoft.com/office/officeart/2005/8/layout/hierarchy2"/>
    <dgm:cxn modelId="{C77C2580-ED9D-428B-BA36-7D31800D482E}" type="presParOf" srcId="{5037C414-B273-4830-B779-95A6B4044C67}" destId="{6A82A71B-6E52-428A-9E59-1E5C9BC40FCE}" srcOrd="1" destOrd="0" presId="urn:microsoft.com/office/officeart/2005/8/layout/hierarchy2"/>
    <dgm:cxn modelId="{C9AF6DA4-46F9-4C2F-99E4-A33D0BAF71BA}" type="presParOf" srcId="{0AD9A998-B38D-4FD2-B687-49AFC9DE934B}" destId="{2EE4D175-7687-480B-AA65-0F5B2B4F0DB9}" srcOrd="2" destOrd="0" presId="urn:microsoft.com/office/officeart/2005/8/layout/hierarchy2"/>
    <dgm:cxn modelId="{B2DC8008-3EE1-4A86-9283-F015D73112B9}" type="presParOf" srcId="{2EE4D175-7687-480B-AA65-0F5B2B4F0DB9}" destId="{3D4EFA0C-86B1-4294-9E43-D701A155B4D4}" srcOrd="0" destOrd="0" presId="urn:microsoft.com/office/officeart/2005/8/layout/hierarchy2"/>
    <dgm:cxn modelId="{CF18B82B-54BC-458D-B4EF-D97DC295C909}" type="presParOf" srcId="{0AD9A998-B38D-4FD2-B687-49AFC9DE934B}" destId="{00DB467B-A9C6-4C58-9813-91D9CBFC0B0A}" srcOrd="3" destOrd="0" presId="urn:microsoft.com/office/officeart/2005/8/layout/hierarchy2"/>
    <dgm:cxn modelId="{DEB9EF4E-C1FC-4CB1-BF0A-72313140D750}" type="presParOf" srcId="{00DB467B-A9C6-4C58-9813-91D9CBFC0B0A}" destId="{C8E737B4-D5FF-4ABF-960E-3648F05380FA}" srcOrd="0" destOrd="0" presId="urn:microsoft.com/office/officeart/2005/8/layout/hierarchy2"/>
    <dgm:cxn modelId="{84A0FB85-F091-4502-AB13-795CE0F69457}" type="presParOf" srcId="{00DB467B-A9C6-4C58-9813-91D9CBFC0B0A}" destId="{22AB395C-D508-4D0B-B3D3-E4FE752B6739}" srcOrd="1" destOrd="0" presId="urn:microsoft.com/office/officeart/2005/8/layout/hierarchy2"/>
    <dgm:cxn modelId="{621FAF30-67FA-45D6-9A8F-A9D3D6521057}" type="presParOf" srcId="{B832A53E-D6F5-4AAB-8B45-78B5E1C8D738}" destId="{01120F14-217D-476D-9AF1-D6213CAB77B8}" srcOrd="2" destOrd="0" presId="urn:microsoft.com/office/officeart/2005/8/layout/hierarchy2"/>
    <dgm:cxn modelId="{5353C7CE-CFFC-48DC-94F9-7D4C830D2958}" type="presParOf" srcId="{01120F14-217D-476D-9AF1-D6213CAB77B8}" destId="{5D90BEF7-76CD-41AA-8D4B-21B0BE30049A}" srcOrd="0" destOrd="0" presId="urn:microsoft.com/office/officeart/2005/8/layout/hierarchy2"/>
    <dgm:cxn modelId="{427B3488-25CA-4F05-AEC0-CE1928F33B97}" type="presParOf" srcId="{B832A53E-D6F5-4AAB-8B45-78B5E1C8D738}" destId="{E827E03A-A4F0-4163-81C6-796DF8AFF2F2}" srcOrd="3" destOrd="0" presId="urn:microsoft.com/office/officeart/2005/8/layout/hierarchy2"/>
    <dgm:cxn modelId="{4D14A3BF-E571-42E5-B8BF-EACD698F8A15}" type="presParOf" srcId="{E827E03A-A4F0-4163-81C6-796DF8AFF2F2}" destId="{960F7381-D1ED-42B1-B5BE-EBCD89DD318E}" srcOrd="0" destOrd="0" presId="urn:microsoft.com/office/officeart/2005/8/layout/hierarchy2"/>
    <dgm:cxn modelId="{6F3EF35B-6B44-471E-9B75-67757B846856}" type="presParOf" srcId="{E827E03A-A4F0-4163-81C6-796DF8AFF2F2}" destId="{0F2FAE4F-6C9A-4A2D-BF77-A5CDD0035630}" srcOrd="1" destOrd="0" presId="urn:microsoft.com/office/officeart/2005/8/layout/hierarchy2"/>
    <dgm:cxn modelId="{0C06E425-F687-4AE1-BD60-C3183D683845}" type="presParOf" srcId="{0F2FAE4F-6C9A-4A2D-BF77-A5CDD0035630}" destId="{AE50A1C4-D67D-46BA-B4D8-EAB26AEED29B}" srcOrd="0" destOrd="0" presId="urn:microsoft.com/office/officeart/2005/8/layout/hierarchy2"/>
    <dgm:cxn modelId="{713B8672-5F9E-4903-8173-9DAE6645163E}" type="presParOf" srcId="{AE50A1C4-D67D-46BA-B4D8-EAB26AEED29B}" destId="{616C90A8-4D9F-4701-B580-D20F8FCDB208}" srcOrd="0" destOrd="0" presId="urn:microsoft.com/office/officeart/2005/8/layout/hierarchy2"/>
    <dgm:cxn modelId="{90402897-90CD-405E-B591-6F2000CA0F26}" type="presParOf" srcId="{0F2FAE4F-6C9A-4A2D-BF77-A5CDD0035630}" destId="{F0EF1BEF-E6B9-4598-9E9D-7D4ECCCA0DFC}" srcOrd="1" destOrd="0" presId="urn:microsoft.com/office/officeart/2005/8/layout/hierarchy2"/>
    <dgm:cxn modelId="{C4520F45-1A24-495D-AA3B-2EF2C34E3D5C}" type="presParOf" srcId="{F0EF1BEF-E6B9-4598-9E9D-7D4ECCCA0DFC}" destId="{B5F45A12-652D-46B2-B109-2C471BC3EC4C}" srcOrd="0" destOrd="0" presId="urn:microsoft.com/office/officeart/2005/8/layout/hierarchy2"/>
    <dgm:cxn modelId="{91B2FA8F-60E7-4BF4-8E62-819306338C2E}" type="presParOf" srcId="{F0EF1BEF-E6B9-4598-9E9D-7D4ECCCA0DFC}" destId="{6DDD7A5A-38E1-4B55-9487-B407CF13EA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6237F-1244-4447-B0C2-2AB599AD258B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3D3C2-A264-4EC6-AF87-A9511D85E5D8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 dirty="0"/>
            <a:t>Positiva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Sostegno</a:t>
          </a:r>
          <a:r>
            <a:rPr lang="de-DE" sz="2500" kern="1200" dirty="0"/>
            <a:t> </a:t>
          </a:r>
          <a:r>
            <a:rPr lang="de-DE" sz="2500" kern="1200" dirty="0" err="1"/>
            <a:t>sociale</a:t>
          </a:r>
          <a:endParaRPr lang="de-DE" sz="2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sz="2000" kern="1200" dirty="0"/>
            <a:t>- professionale</a:t>
          </a:r>
          <a:endParaRPr lang="de-AT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sz="2000" kern="1200" dirty="0"/>
            <a:t>- </a:t>
          </a:r>
          <a:r>
            <a:rPr lang="de-DE" sz="2000" kern="1200" dirty="0" err="1"/>
            <a:t>emozionale</a:t>
          </a:r>
          <a:endParaRPr lang="de-DE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de-AT" sz="2000" kern="1200" dirty="0"/>
        </a:p>
      </dsp:txBody>
      <dsp:txXfrm>
        <a:off x="2767177" y="0"/>
        <a:ext cx="4551680" cy="2600960"/>
      </dsp:txXfrm>
    </dsp:sp>
    <dsp:sp modelId="{666698C8-1686-4E67-A83D-CD28B8504DEF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47B54-8250-4254-83C0-30F58B506302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 dirty="0"/>
            <a:t>Negativa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Discriminazioni</a:t>
          </a:r>
          <a:r>
            <a:rPr lang="de-DE" sz="2500" kern="1200" dirty="0"/>
            <a:t> e </a:t>
          </a:r>
          <a:r>
            <a:rPr lang="de-DE" sz="2500" kern="1200" dirty="0" err="1"/>
            <a:t>penalizzazioni</a:t>
          </a: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- in </a:t>
          </a:r>
          <a:r>
            <a:rPr lang="de-DE" sz="2500" kern="1200" dirty="0" err="1"/>
            <a:t>relazione</a:t>
          </a:r>
          <a:r>
            <a:rPr lang="de-DE" sz="2500" kern="1200" dirty="0"/>
            <a:t> alle </a:t>
          </a:r>
          <a:r>
            <a:rPr lang="de-DE" sz="2500" kern="1200" dirty="0" err="1"/>
            <a:t>caratteristiche</a:t>
          </a: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- in </a:t>
          </a:r>
          <a:r>
            <a:rPr lang="de-DE" sz="2500" kern="1200" dirty="0" err="1"/>
            <a:t>relazione</a:t>
          </a:r>
          <a:r>
            <a:rPr lang="de-DE" sz="2500" kern="1200" dirty="0"/>
            <a:t> al </a:t>
          </a:r>
          <a:r>
            <a:rPr lang="de-DE" sz="2500" kern="1200" dirty="0" err="1"/>
            <a:t>comportamento</a:t>
          </a:r>
          <a:endParaRPr lang="de-DE" sz="2500" kern="1200" dirty="0"/>
        </a:p>
      </dsp:txBody>
      <dsp:txXfrm>
        <a:off x="3571849" y="2817706"/>
        <a:ext cx="4551680" cy="2600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87CE3-0909-48B4-9950-A6680F7C192B}">
      <dsp:nvSpPr>
        <dsp:cNvPr id="0" name=""/>
        <dsp:cNvSpPr/>
      </dsp:nvSpPr>
      <dsp:spPr>
        <a:xfrm>
          <a:off x="588" y="1012621"/>
          <a:ext cx="1424776" cy="702947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Buon</a:t>
          </a:r>
          <a:r>
            <a:rPr lang="de-DE" sz="11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clima</a:t>
          </a:r>
          <a:r>
            <a:rPr lang="de-DE" sz="11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affettivo</a:t>
          </a:r>
          <a:r>
            <a:rPr lang="de-DE" sz="11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aziendale</a:t>
          </a:r>
          <a:endParaRPr lang="de-DE" sz="1100" kern="1200" dirty="0">
            <a:solidFill>
              <a:srgbClr val="FFFFFF"/>
            </a:solidFill>
            <a:latin typeface="Source Sans Pro"/>
            <a:ea typeface="+mn-ea"/>
            <a:cs typeface="+mn-cs"/>
          </a:endParaRPr>
        </a:p>
      </dsp:txBody>
      <dsp:txXfrm>
        <a:off x="21177" y="1033210"/>
        <a:ext cx="1383598" cy="661769"/>
      </dsp:txXfrm>
    </dsp:sp>
    <dsp:sp modelId="{D17F2C45-C48E-4899-B8B7-5FB19B47A5D3}">
      <dsp:nvSpPr>
        <dsp:cNvPr id="0" name=""/>
        <dsp:cNvSpPr/>
      </dsp:nvSpPr>
      <dsp:spPr>
        <a:xfrm rot="18839408">
          <a:off x="1301699" y="1046150"/>
          <a:ext cx="809690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802134" y="19226"/>
              </a:lnTo>
            </a:path>
          </a:pathLst>
        </a:custGeom>
        <a:noFill/>
        <a:ln w="19050" cap="flat" cmpd="sng" algn="ctr">
          <a:solidFill>
            <a:srgbClr val="2A5EAD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sp:txBody>
      <dsp:txXfrm>
        <a:off x="1677922" y="1073329"/>
        <a:ext cx="0" cy="0"/>
      </dsp:txXfrm>
    </dsp:sp>
    <dsp:sp modelId="{E8BE564F-0602-4B08-B3B2-B67C683C6ABD}">
      <dsp:nvSpPr>
        <dsp:cNvPr id="0" name=""/>
        <dsp:cNvSpPr/>
      </dsp:nvSpPr>
      <dsp:spPr>
        <a:xfrm>
          <a:off x="1987723" y="430081"/>
          <a:ext cx="1291708" cy="702947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solidFill>
                <a:srgbClr val="FFFFFF"/>
              </a:solidFill>
              <a:latin typeface="Source Sans Pro"/>
              <a:ea typeface="+mn-ea"/>
              <a:cs typeface="+mn-cs"/>
            </a:rPr>
            <a:t>Soddisfazione lavorativa</a:t>
          </a:r>
        </a:p>
      </dsp:txBody>
      <dsp:txXfrm>
        <a:off x="2008312" y="450670"/>
        <a:ext cx="1250530" cy="661769"/>
      </dsp:txXfrm>
    </dsp:sp>
    <dsp:sp modelId="{6FFCCA46-0165-4031-8631-2719AF299430}">
      <dsp:nvSpPr>
        <dsp:cNvPr id="0" name=""/>
        <dsp:cNvSpPr/>
      </dsp:nvSpPr>
      <dsp:spPr>
        <a:xfrm rot="19639212">
          <a:off x="3226495" y="574317"/>
          <a:ext cx="668820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  <a:noFill/>
        <a:ln w="19050" cap="flat" cmpd="sng" algn="ctr">
          <a:solidFill>
            <a:srgbClr val="2A5EAD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sp:txBody>
      <dsp:txXfrm>
        <a:off x="3537804" y="595946"/>
        <a:ext cx="0" cy="0"/>
      </dsp:txXfrm>
    </dsp:sp>
    <dsp:sp modelId="{4719406C-B742-4C73-B497-433EBD755AA6}">
      <dsp:nvSpPr>
        <dsp:cNvPr id="0" name=""/>
        <dsp:cNvSpPr/>
      </dsp:nvSpPr>
      <dsp:spPr>
        <a:xfrm>
          <a:off x="3842379" y="68955"/>
          <a:ext cx="1405895" cy="702947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solidFill>
                <a:srgbClr val="FFFFFF"/>
              </a:solidFill>
              <a:latin typeface="Source Sans Pro"/>
              <a:ea typeface="+mn-ea"/>
              <a:cs typeface="+mn-cs"/>
            </a:rPr>
            <a:t>Produttività</a:t>
          </a:r>
        </a:p>
      </dsp:txBody>
      <dsp:txXfrm>
        <a:off x="3862968" y="89544"/>
        <a:ext cx="1364717" cy="661769"/>
      </dsp:txXfrm>
    </dsp:sp>
    <dsp:sp modelId="{2EE4D175-7687-480B-AA65-0F5B2B4F0DB9}">
      <dsp:nvSpPr>
        <dsp:cNvPr id="0" name=""/>
        <dsp:cNvSpPr/>
      </dsp:nvSpPr>
      <dsp:spPr>
        <a:xfrm rot="2090884">
          <a:off x="3216005" y="956977"/>
          <a:ext cx="707373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  <a:noFill/>
        <a:ln w="19050" cap="flat" cmpd="sng" algn="ctr">
          <a:solidFill>
            <a:srgbClr val="2A5EAD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sp:txBody>
      <dsp:txXfrm>
        <a:off x="3565284" y="959035"/>
        <a:ext cx="0" cy="0"/>
      </dsp:txXfrm>
    </dsp:sp>
    <dsp:sp modelId="{C8E737B4-D5FF-4ABF-960E-3648F05380FA}">
      <dsp:nvSpPr>
        <dsp:cNvPr id="0" name=""/>
        <dsp:cNvSpPr/>
      </dsp:nvSpPr>
      <dsp:spPr>
        <a:xfrm>
          <a:off x="3859953" y="866843"/>
          <a:ext cx="1388321" cy="637812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solidFill>
                <a:srgbClr val="FFFFFF"/>
              </a:solidFill>
              <a:latin typeface="Source Sans Pro"/>
              <a:ea typeface="+mn-ea"/>
              <a:cs typeface="+mn-cs"/>
            </a:rPr>
            <a:t>Benessere psichico</a:t>
          </a:r>
        </a:p>
      </dsp:txBody>
      <dsp:txXfrm>
        <a:off x="3878634" y="885524"/>
        <a:ext cx="1350959" cy="600450"/>
      </dsp:txXfrm>
    </dsp:sp>
    <dsp:sp modelId="{01120F14-217D-476D-9AF1-D6213CAB77B8}">
      <dsp:nvSpPr>
        <dsp:cNvPr id="0" name=""/>
        <dsp:cNvSpPr/>
      </dsp:nvSpPr>
      <dsp:spPr>
        <a:xfrm rot="2403417">
          <a:off x="1327000" y="1607257"/>
          <a:ext cx="838590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781324" y="19226"/>
              </a:lnTo>
            </a:path>
          </a:pathLst>
        </a:custGeom>
        <a:noFill/>
        <a:ln w="19050" cap="flat" cmpd="sng" algn="ctr">
          <a:solidFill>
            <a:srgbClr val="2A5EAD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sp:txBody>
      <dsp:txXfrm>
        <a:off x="1743741" y="1604393"/>
        <a:ext cx="0" cy="0"/>
      </dsp:txXfrm>
    </dsp:sp>
    <dsp:sp modelId="{960F7381-D1ED-42B1-B5BE-EBCD89DD318E}">
      <dsp:nvSpPr>
        <dsp:cNvPr id="0" name=""/>
        <dsp:cNvSpPr/>
      </dsp:nvSpPr>
      <dsp:spPr>
        <a:xfrm>
          <a:off x="2067227" y="1567345"/>
          <a:ext cx="1061802" cy="672847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Legame</a:t>
          </a:r>
          <a:r>
            <a:rPr lang="de-DE" sz="11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con</a:t>
          </a:r>
          <a:r>
            <a:rPr lang="de-DE" sz="11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l'impresa</a:t>
          </a:r>
          <a:endParaRPr lang="de-DE" sz="1100" kern="1200" dirty="0">
            <a:solidFill>
              <a:srgbClr val="FFFFFF"/>
            </a:solidFill>
            <a:latin typeface="Source Sans Pro"/>
            <a:ea typeface="+mn-ea"/>
            <a:cs typeface="+mn-cs"/>
          </a:endParaRPr>
        </a:p>
      </dsp:txBody>
      <dsp:txXfrm>
        <a:off x="2086934" y="1587052"/>
        <a:ext cx="1022388" cy="633433"/>
      </dsp:txXfrm>
    </dsp:sp>
    <dsp:sp modelId="{AE50A1C4-D67D-46BA-B4D8-EAB26AEED29B}">
      <dsp:nvSpPr>
        <dsp:cNvPr id="0" name=""/>
        <dsp:cNvSpPr/>
      </dsp:nvSpPr>
      <dsp:spPr>
        <a:xfrm rot="270026">
          <a:off x="3127859" y="1906867"/>
          <a:ext cx="758878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397370" y="19226"/>
              </a:lnTo>
            </a:path>
          </a:pathLst>
        </a:custGeom>
        <a:noFill/>
        <a:ln w="19050" cap="flat" cmpd="sng" algn="ctr">
          <a:noFill/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sp:txBody>
      <dsp:txXfrm>
        <a:off x="3489874" y="1913140"/>
        <a:ext cx="0" cy="0"/>
      </dsp:txXfrm>
    </dsp:sp>
    <dsp:sp modelId="{B5F45A12-652D-46B2-B109-2C471BC3EC4C}">
      <dsp:nvSpPr>
        <dsp:cNvPr id="0" name=""/>
        <dsp:cNvSpPr/>
      </dsp:nvSpPr>
      <dsp:spPr>
        <a:xfrm>
          <a:off x="3885568" y="1611729"/>
          <a:ext cx="1362706" cy="703172"/>
        </a:xfrm>
        <a:prstGeom prst="roundRect">
          <a:avLst>
            <a:gd name="adj" fmla="val 10000"/>
          </a:avLst>
        </a:prstGeom>
        <a:solidFill>
          <a:srgbClr val="2A5EA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Tendenza</a:t>
          </a:r>
          <a:r>
            <a:rPr lang="de-DE" sz="11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a </a:t>
          </a:r>
          <a:r>
            <a:rPr lang="de-DE" sz="1100" kern="1200" dirty="0" err="1">
              <a:solidFill>
                <a:srgbClr val="FFFFFF"/>
              </a:solidFill>
              <a:latin typeface="Source Sans Pro"/>
              <a:ea typeface="+mn-ea"/>
              <a:cs typeface="+mn-cs"/>
            </a:rPr>
            <a:t>disimpegnarsi</a:t>
          </a:r>
          <a:r>
            <a:rPr lang="de-DE" sz="1100" kern="1200" dirty="0">
              <a:solidFill>
                <a:srgbClr val="FFFFFF"/>
              </a:solidFill>
              <a:latin typeface="Source Sans Pro"/>
              <a:ea typeface="+mn-ea"/>
              <a:cs typeface="+mn-cs"/>
            </a:rPr>
            <a:t> </a:t>
          </a:r>
        </a:p>
      </dsp:txBody>
      <dsp:txXfrm>
        <a:off x="3906163" y="1632324"/>
        <a:ext cx="1321516" cy="66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0.01167</cdr:x>
      <cdr:y>0.89704</cdr:y>
    </cdr:from>
    <cdr:to>
      <cdr:x>0.39328</cdr:x>
      <cdr:y>0.94581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989" y="3067397"/>
          <a:ext cx="2060467" cy="1667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u="none" dirty="0">
              <a:effectLst/>
              <a:latin typeface="+mj-lt"/>
              <a:ea typeface="+mn-ea"/>
              <a:cs typeface="+mn-cs"/>
            </a:rPr>
            <a:t>N:</a:t>
          </a:r>
          <a:r>
            <a:rPr lang="de-DE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u="none" baseline="0" dirty="0" err="1">
              <a:effectLst/>
              <a:latin typeface="+mj-lt"/>
              <a:ea typeface="+mn-ea"/>
              <a:cs typeface="+mn-cs"/>
            </a:rPr>
            <a:t>Paesi</a:t>
          </a:r>
          <a:r>
            <a:rPr lang="de-DE" sz="1200" dirty="0">
              <a:effectLst/>
              <a:latin typeface="+mj-lt"/>
              <a:ea typeface="+mn-ea"/>
              <a:cs typeface="+mn-cs"/>
            </a:rPr>
            <a:t> 12.668, Euregio  3.733, UE 62.645</a:t>
          </a:r>
          <a:endParaRPr lang="en-US" sz="1200" u="none" dirty="0">
            <a:effectLst/>
            <a:latin typeface="+mj-lt"/>
            <a:ea typeface="+mn-ea"/>
            <a:cs typeface="+mn-cs"/>
          </a:endParaRPr>
        </a:p>
        <a:p xmlns:a="http://schemas.openxmlformats.org/drawingml/2006/main">
          <a:r>
            <a:rPr lang="en-US" sz="1200" u="none" dirty="0">
              <a:effectLst/>
              <a:latin typeface="+mj-lt"/>
              <a:ea typeface="+mn-ea"/>
              <a:cs typeface="+mn-cs"/>
            </a:rPr>
            <a:t>Fonte: EWCS </a:t>
          </a:r>
          <a:r>
            <a:rPr lang="en-US" sz="1200" u="none" dirty="0" err="1">
              <a:effectLst/>
              <a:latin typeface="+mj-lt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2021</a:t>
          </a:r>
        </a:p>
      </cdr:txBody>
    </cdr:sp>
  </cdr:relSizeAnchor>
  <cdr:relSizeAnchor xmlns:cdr="http://schemas.openxmlformats.org/drawingml/2006/chartDrawing">
    <cdr:from>
      <cdr:x>0.81447</cdr:x>
      <cdr:y>0.9006</cdr:y>
    </cdr:from>
    <cdr:to>
      <cdr:x>1</cdr:x>
      <cdr:y>1</cdr:y>
    </cdr:to>
    <cdr:sp macro="" textlink="">
      <cdr:nvSpPr>
        <cdr:cNvPr id="4" name="Fuss2">
          <a:extLst xmlns:a="http://schemas.openxmlformats.org/drawingml/2006/main">
            <a:ext uri="{FF2B5EF4-FFF2-40B4-BE49-F238E27FC236}">
              <a16:creationId xmlns:a16="http://schemas.microsoft.com/office/drawing/2014/main" id="{16FE5BAE-7E33-42BC-25A0-6322B636B2B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04238" y="4624328"/>
          <a:ext cx="1527142" cy="51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dirty="0">
              <a:latin typeface="Source Sans Pro Light" panose="020B0403030403020204" pitchFamily="34" charset="0"/>
            </a:rPr>
            <a:t>© </a:t>
          </a:r>
          <a:r>
            <a:rPr lang="en-US" sz="1200" dirty="0" err="1">
              <a:latin typeface="Source Sans Pro Light" panose="020B0403030403020204" pitchFamily="34" charset="0"/>
            </a:rPr>
            <a:t>Euregio</a:t>
          </a:r>
          <a:r>
            <a:rPr lang="en-US" sz="1200" dirty="0">
              <a:latin typeface="Source Sans Pro Light" panose="020B0403030403020204" pitchFamily="34" charset="0"/>
            </a:rPr>
            <a:t> &amp; Partner  2023</a:t>
          </a:r>
          <a:endParaRPr lang="it-IT" sz="1200" dirty="0">
            <a:latin typeface="Source Sans Pro Light" panose="020B0403030403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0.01343</cdr:x>
      <cdr:y>0.8664</cdr:y>
    </cdr:from>
    <cdr:to>
      <cdr:x>0.39504</cdr:x>
      <cdr:y>0.91517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514" y="2962622"/>
          <a:ext cx="2060467" cy="1667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u="none" dirty="0">
              <a:effectLst/>
              <a:latin typeface="+mj-lt"/>
              <a:ea typeface="+mn-ea"/>
              <a:cs typeface="+mn-cs"/>
            </a:rPr>
            <a:t>    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u="none" dirty="0">
              <a:effectLst/>
              <a:latin typeface="+mj-lt"/>
              <a:ea typeface="+mn-ea"/>
              <a:cs typeface="+mn-cs"/>
            </a:rPr>
            <a:t>N:</a:t>
          </a:r>
          <a:r>
            <a:rPr lang="de-DE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dirty="0" err="1">
              <a:effectLst/>
              <a:latin typeface="+mj-lt"/>
              <a:ea typeface="+mn-ea"/>
              <a:cs typeface="+mn-cs"/>
            </a:rPr>
            <a:t>Paesi</a:t>
          </a:r>
          <a:r>
            <a:rPr lang="de-DE" sz="1200" dirty="0">
              <a:effectLst/>
              <a:latin typeface="+mj-lt"/>
              <a:ea typeface="+mn-ea"/>
              <a:cs typeface="+mn-cs"/>
            </a:rPr>
            <a:t> 8.397, Euregio</a:t>
          </a:r>
          <a:r>
            <a:rPr lang="de-DE" sz="1200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dirty="0">
              <a:effectLst/>
              <a:latin typeface="+mj-lt"/>
              <a:ea typeface="+mn-ea"/>
              <a:cs typeface="+mn-cs"/>
            </a:rPr>
            <a:t>2.522, UE 41.427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   </a:t>
          </a:r>
        </a:p>
        <a:p xmlns:a="http://schemas.openxmlformats.org/drawingml/2006/main">
          <a:r>
            <a:rPr lang="en-US" sz="1200" u="none" dirty="0">
              <a:effectLst/>
              <a:latin typeface="+mj-lt"/>
              <a:ea typeface="+mn-ea"/>
              <a:cs typeface="+mn-cs"/>
            </a:rPr>
            <a:t>Fonte: EWCS </a:t>
          </a:r>
          <a:r>
            <a:rPr lang="en-US" sz="1200" u="none" dirty="0" err="1">
              <a:effectLst/>
              <a:latin typeface="+mj-lt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2021</a:t>
          </a:r>
        </a:p>
      </cdr:txBody>
    </cdr:sp>
  </cdr:relSizeAnchor>
  <cdr:relSizeAnchor xmlns:cdr="http://schemas.openxmlformats.org/drawingml/2006/chartDrawing">
    <cdr:from>
      <cdr:x>0.79935</cdr:x>
      <cdr:y>0.92988</cdr:y>
    </cdr:from>
    <cdr:to>
      <cdr:x>1</cdr:x>
      <cdr:y>1</cdr:y>
    </cdr:to>
    <cdr:sp macro="" textlink="">
      <cdr:nvSpPr>
        <cdr:cNvPr id="4" name="Fuss2">
          <a:extLst xmlns:a="http://schemas.openxmlformats.org/drawingml/2006/main">
            <a:ext uri="{FF2B5EF4-FFF2-40B4-BE49-F238E27FC236}">
              <a16:creationId xmlns:a16="http://schemas.microsoft.com/office/drawing/2014/main" id="{16FE5BAE-7E33-42BC-25A0-6322B636B2B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09848" y="4691473"/>
          <a:ext cx="1734531" cy="3537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dirty="0">
              <a:latin typeface="Source Sans Pro Light" panose="020B0403030403020204" pitchFamily="34" charset="0"/>
            </a:rPr>
            <a:t>© </a:t>
          </a:r>
          <a:r>
            <a:rPr lang="en-US" sz="1200" dirty="0" err="1">
              <a:latin typeface="Source Sans Pro Light" panose="020B0403030403020204" pitchFamily="34" charset="0"/>
            </a:rPr>
            <a:t>Euregio</a:t>
          </a:r>
          <a:r>
            <a:rPr lang="en-US" sz="1200" dirty="0">
              <a:latin typeface="Source Sans Pro Light" panose="020B0403030403020204" pitchFamily="34" charset="0"/>
            </a:rPr>
            <a:t> &amp; Partner  2023</a:t>
          </a:r>
          <a:endParaRPr lang="it-IT" sz="1200" dirty="0">
            <a:latin typeface="Source Sans Pro Light" panose="020B0403030403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0.01146</cdr:x>
      <cdr:y>0.89003</cdr:y>
    </cdr:from>
    <cdr:to>
      <cdr:x>0.43749</cdr:x>
      <cdr:y>1</cdr:y>
    </cdr:to>
    <cdr:sp macro="" textlink="">
      <cdr:nvSpPr>
        <cdr:cNvPr id="5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889" y="3043445"/>
          <a:ext cx="2300311" cy="376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u="none" dirty="0">
              <a:effectLst/>
              <a:latin typeface="+mj-lt"/>
            </a:rPr>
            <a:t>N:</a:t>
          </a:r>
          <a:r>
            <a:rPr lang="de-DE" sz="1200" u="none" baseline="0" dirty="0">
              <a:effectLst/>
              <a:latin typeface="+mj-lt"/>
            </a:rPr>
            <a:t> </a:t>
          </a:r>
          <a:r>
            <a:rPr lang="de-DE" sz="1200" dirty="0" err="1">
              <a:effectLst/>
              <a:latin typeface="+mj-lt"/>
            </a:rPr>
            <a:t>Paesi</a:t>
          </a:r>
          <a:r>
            <a:rPr lang="de-DE" sz="1200" dirty="0">
              <a:effectLst/>
              <a:latin typeface="+mj-lt"/>
            </a:rPr>
            <a:t> 12.585, Euregio 3.729, UE 50.755</a:t>
          </a:r>
          <a:r>
            <a:rPr lang="en-US" sz="1200" u="none" dirty="0">
              <a:effectLst/>
              <a:latin typeface="+mj-lt"/>
            </a:rPr>
            <a:t>     </a:t>
          </a:r>
        </a:p>
        <a:p xmlns:a="http://schemas.openxmlformats.org/drawingml/2006/main">
          <a:r>
            <a:rPr lang="en-US" sz="1200" u="none" dirty="0">
              <a:effectLst/>
              <a:latin typeface="+mj-lt"/>
            </a:rPr>
            <a:t>Fonte: EWCS </a:t>
          </a:r>
          <a:r>
            <a:rPr lang="en-US" sz="1200" u="none" dirty="0" err="1">
              <a:effectLst/>
              <a:latin typeface="+mj-lt"/>
            </a:rPr>
            <a:t>Euregio</a:t>
          </a:r>
          <a:r>
            <a:rPr lang="en-US" sz="1200" u="none" dirty="0">
              <a:effectLst/>
              <a:latin typeface="+mj-lt"/>
            </a:rPr>
            <a:t> 2021</a:t>
          </a:r>
          <a:endParaRPr lang="it-IT" sz="1200" b="0" i="0" u="none" strike="noStrike" baseline="0" dirty="0">
            <a:solidFill>
              <a:srgbClr val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0.76051</cdr:x>
      <cdr:y>0.93446</cdr:y>
    </cdr:from>
    <cdr:to>
      <cdr:x>0.99383</cdr:x>
      <cdr:y>0.9917</cdr:y>
    </cdr:to>
    <cdr:sp macro="" textlink="">
      <cdr:nvSpPr>
        <cdr:cNvPr id="6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60800" y="4940826"/>
          <a:ext cx="2074170" cy="302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u="none" dirty="0">
              <a:effectLst/>
              <a:latin typeface="Source Sans Pro Light" panose="020B0403030403020204" pitchFamily="34" charset="0"/>
            </a:rPr>
            <a:t>    © </a:t>
          </a:r>
          <a:r>
            <a:rPr lang="en-US" sz="1200" dirty="0" err="1">
              <a:latin typeface="Source Sans Pro Light" panose="020B0403030403020204" pitchFamily="34" charset="0"/>
            </a:rPr>
            <a:t>E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 &amp; Partner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0.02734</cdr:x>
      <cdr:y>0.90496</cdr:y>
    </cdr:from>
    <cdr:to>
      <cdr:x>0.38874</cdr:x>
      <cdr:y>0.95676</cdr:y>
    </cdr:to>
    <cdr:sp macro="" textlink="">
      <cdr:nvSpPr>
        <cdr:cNvPr id="5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7614" y="3094501"/>
          <a:ext cx="1951345" cy="1771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</a:rPr>
            <a:t>N= 1.238</a:t>
          </a:r>
        </a:p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</a:rPr>
            <a:t>Fonte: EWCS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2021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  <cdr:relSizeAnchor xmlns:cdr="http://schemas.openxmlformats.org/drawingml/2006/chartDrawing">
    <cdr:from>
      <cdr:x>0.84867</cdr:x>
      <cdr:y>0.93907</cdr:y>
    </cdr:from>
    <cdr:to>
      <cdr:x>0.99383</cdr:x>
      <cdr:y>0.9917</cdr:y>
    </cdr:to>
    <cdr:sp macro="" textlink="">
      <cdr:nvSpPr>
        <cdr:cNvPr id="6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75628" y="4926581"/>
          <a:ext cx="1415508" cy="276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dirty="0">
              <a:latin typeface="Source Sans Pro Light" panose="020B0403030403020204" pitchFamily="34" charset="0"/>
            </a:rPr>
            <a:t>© </a:t>
          </a:r>
          <a:r>
            <a:rPr lang="en-US" sz="1200" dirty="0" err="1">
              <a:latin typeface="Source Sans Pro Light" panose="020B0403030403020204" pitchFamily="34" charset="0"/>
            </a:rPr>
            <a:t>Euregio</a:t>
          </a:r>
          <a:r>
            <a:rPr lang="en-US" sz="1200" dirty="0">
              <a:latin typeface="Source Sans Pro Light" panose="020B0403030403020204" pitchFamily="34" charset="0"/>
            </a:rPr>
            <a:t> &amp; Partner 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0.00461</cdr:x>
      <cdr:y>0.88629</cdr:y>
    </cdr:from>
    <cdr:to>
      <cdr:x>0.36601</cdr:x>
      <cdr:y>0.93809</cdr:y>
    </cdr:to>
    <cdr:sp macro="" textlink="">
      <cdr:nvSpPr>
        <cdr:cNvPr id="5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164" y="4399864"/>
          <a:ext cx="3068612" cy="2571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</a:rPr>
            <a:t>N= 3.674    </a:t>
          </a:r>
        </a:p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</a:rPr>
            <a:t>Fonte: EWCS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2021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  <cdr:relSizeAnchor xmlns:cdr="http://schemas.openxmlformats.org/drawingml/2006/chartDrawing">
    <cdr:from>
      <cdr:x>0.72222</cdr:x>
      <cdr:y>0.94639</cdr:y>
    </cdr:from>
    <cdr:to>
      <cdr:x>0.99013</cdr:x>
      <cdr:y>1</cdr:y>
    </cdr:to>
    <cdr:sp macro="" textlink="">
      <cdr:nvSpPr>
        <cdr:cNvPr id="6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32331" y="4698203"/>
          <a:ext cx="2274798" cy="2661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u="none" dirty="0">
              <a:effectLst/>
              <a:latin typeface="Source Sans Pro Light" panose="020B0403030403020204" pitchFamily="34" charset="0"/>
            </a:rPr>
            <a:t>    ©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&amp; Partner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0.01872</cdr:x>
      <cdr:y>0.88032</cdr:y>
    </cdr:from>
    <cdr:to>
      <cdr:x>0.40033</cdr:x>
      <cdr:y>0.93872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1089" y="3010247"/>
          <a:ext cx="2060467" cy="199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u="none" dirty="0">
              <a:effectLst/>
              <a:latin typeface="+mj-lt"/>
              <a:ea typeface="+mn-ea"/>
              <a:cs typeface="+mn-cs"/>
            </a:rPr>
            <a:t>N: </a:t>
          </a:r>
          <a:r>
            <a:rPr lang="de-DE" sz="1200" u="none" baseline="0" dirty="0" err="1">
              <a:effectLst/>
              <a:latin typeface="+mj-lt"/>
              <a:ea typeface="+mn-ea"/>
              <a:cs typeface="+mn-cs"/>
            </a:rPr>
            <a:t>Paesi</a:t>
          </a:r>
          <a:r>
            <a:rPr lang="de-DE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dirty="0">
              <a:effectLst/>
              <a:latin typeface="+mj-lt"/>
              <a:ea typeface="+mn-ea"/>
              <a:cs typeface="+mn-cs"/>
            </a:rPr>
            <a:t>14.755, Euregio 4.507, UE 71.523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 </a:t>
          </a:r>
        </a:p>
        <a:p xmlns:a="http://schemas.openxmlformats.org/drawingml/2006/main">
          <a:r>
            <a:rPr lang="en-US" sz="1200" u="none" dirty="0">
              <a:effectLst/>
              <a:latin typeface="+mj-lt"/>
              <a:ea typeface="+mn-ea"/>
              <a:cs typeface="+mn-cs"/>
            </a:rPr>
            <a:t>Fonte: EWCS </a:t>
          </a:r>
          <a:r>
            <a:rPr lang="en-US" sz="1200" u="none" dirty="0" err="1">
              <a:effectLst/>
              <a:latin typeface="+mj-lt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2021</a:t>
          </a:r>
        </a:p>
      </cdr:txBody>
    </cdr:sp>
  </cdr:relSizeAnchor>
  <cdr:relSizeAnchor xmlns:cdr="http://schemas.openxmlformats.org/drawingml/2006/chartDrawing">
    <cdr:from>
      <cdr:x>0.79904</cdr:x>
      <cdr:y>0.9322</cdr:y>
    </cdr:from>
    <cdr:to>
      <cdr:x>0.99047</cdr:x>
      <cdr:y>0.99129</cdr:y>
    </cdr:to>
    <cdr:sp macro="" textlink="">
      <cdr:nvSpPr>
        <cdr:cNvPr id="3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17297" y="5119873"/>
          <a:ext cx="1776994" cy="3245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© </a:t>
          </a:r>
          <a:r>
            <a:rPr lang="en-US" sz="1200" dirty="0" err="1">
              <a:latin typeface="Source Sans Pro Light" panose="020B0403030403020204" pitchFamily="34" charset="0"/>
            </a:rPr>
            <a:t>Euregio</a:t>
          </a:r>
          <a:r>
            <a:rPr lang="en-US" sz="1200" dirty="0">
              <a:latin typeface="Source Sans Pro Light" panose="020B0403030403020204" pitchFamily="34" charset="0"/>
            </a:rPr>
            <a:t> &amp; Partner 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0.01343</cdr:x>
      <cdr:y>0.89982</cdr:y>
    </cdr:from>
    <cdr:to>
      <cdr:x>0.39504</cdr:x>
      <cdr:y>0.94859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514" y="3076922"/>
          <a:ext cx="2060467" cy="1667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N= 1.005    </a:t>
          </a:r>
        </a:p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Fonte: EWCS </a:t>
          </a:r>
          <a:r>
            <a:rPr lang="en-US" sz="1200" u="none" dirty="0" err="1">
              <a:effectLst/>
              <a:latin typeface="Source Sans Pro Light" panose="020B0403030403020204" pitchFamily="34" charset="0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2021</a:t>
          </a:r>
        </a:p>
      </cdr:txBody>
    </cdr:sp>
  </cdr:relSizeAnchor>
  <cdr:relSizeAnchor xmlns:cdr="http://schemas.openxmlformats.org/drawingml/2006/chartDrawing">
    <cdr:from>
      <cdr:x>0.66518</cdr:x>
      <cdr:y>0.93104</cdr:y>
    </cdr:from>
    <cdr:to>
      <cdr:x>0.99047</cdr:x>
      <cdr:y>0.99129</cdr:y>
    </cdr:to>
    <cdr:sp macro="" textlink="">
      <cdr:nvSpPr>
        <cdr:cNvPr id="3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23209" y="4823344"/>
          <a:ext cx="2798819" cy="3121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u="none" dirty="0">
              <a:effectLst/>
              <a:latin typeface="Source Sans Pro Light" panose="020B0403030403020204" pitchFamily="34" charset="0"/>
            </a:rPr>
            <a:t>    ©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&amp; Partner 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0.02578</cdr:x>
      <cdr:y>0.88032</cdr:y>
    </cdr:from>
    <cdr:to>
      <cdr:x>0.40739</cdr:x>
      <cdr:y>0.92909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9189" y="3010247"/>
          <a:ext cx="2060467" cy="1667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endParaRPr lang="en-US" sz="1200" u="none" dirty="0">
            <a:effectLst/>
            <a:latin typeface="+mj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u="none" dirty="0">
              <a:effectLst/>
              <a:latin typeface="+mj-lt"/>
              <a:ea typeface="+mn-ea"/>
              <a:cs typeface="+mn-cs"/>
            </a:rPr>
            <a:t>N:</a:t>
          </a:r>
          <a:r>
            <a:rPr lang="de-DE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dirty="0" err="1">
              <a:effectLst/>
              <a:latin typeface="+mj-lt"/>
              <a:ea typeface="+mn-ea"/>
              <a:cs typeface="+mn-cs"/>
            </a:rPr>
            <a:t>Paesi</a:t>
          </a:r>
          <a:r>
            <a:rPr lang="de-DE" sz="1200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dirty="0">
              <a:effectLst/>
              <a:latin typeface="+mj-lt"/>
              <a:ea typeface="+mn-ea"/>
              <a:cs typeface="+mn-cs"/>
            </a:rPr>
            <a:t>9.785, Euregio 3.001, UE 47.503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   </a:t>
          </a:r>
        </a:p>
        <a:p xmlns:a="http://schemas.openxmlformats.org/drawingml/2006/main">
          <a:r>
            <a:rPr lang="en-US" sz="1200" u="none" dirty="0">
              <a:effectLst/>
              <a:latin typeface="+mj-lt"/>
              <a:ea typeface="+mn-ea"/>
              <a:cs typeface="+mn-cs"/>
            </a:rPr>
            <a:t>Fonte: EWCS </a:t>
          </a:r>
          <a:r>
            <a:rPr lang="en-US" sz="1200" u="none" dirty="0" err="1">
              <a:effectLst/>
              <a:latin typeface="+mj-lt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2021</a:t>
          </a:r>
        </a:p>
      </cdr:txBody>
    </cdr:sp>
  </cdr:relSizeAnchor>
  <cdr:relSizeAnchor xmlns:cdr="http://schemas.openxmlformats.org/drawingml/2006/chartDrawing">
    <cdr:from>
      <cdr:x>0.85007</cdr:x>
      <cdr:y>0.93846</cdr:y>
    </cdr:from>
    <cdr:to>
      <cdr:x>0.99047</cdr:x>
      <cdr:y>0.99129</cdr:y>
    </cdr:to>
    <cdr:sp macro="" textlink="">
      <cdr:nvSpPr>
        <cdr:cNvPr id="3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48414" y="5318725"/>
          <a:ext cx="1444931" cy="2994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dirty="0">
              <a:latin typeface="Source Sans Pro Light" panose="020B0403030403020204" pitchFamily="34" charset="0"/>
            </a:rPr>
            <a:t>© </a:t>
          </a:r>
          <a:r>
            <a:rPr lang="en-US" sz="1200" dirty="0" err="1">
              <a:latin typeface="Source Sans Pro Light" panose="020B0403030403020204" pitchFamily="34" charset="0"/>
            </a:rPr>
            <a:t>Euregio</a:t>
          </a:r>
          <a:r>
            <a:rPr lang="en-US" sz="1200" dirty="0">
              <a:latin typeface="Source Sans Pro Light" panose="020B0403030403020204" pitchFamily="34" charset="0"/>
            </a:rPr>
            <a:t> &amp; Partner 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B137E-94D7-4C87-A357-5375A97744AF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54F4-7C9F-469C-8418-559881714055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287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</a:t>
            </a:r>
            <a:r>
              <a:rPr lang="it-IT" baseline="0" dirty="0"/>
              <a:t>l 90% di giudizi favorevoli si associa ai casi in cui non si effettua lavoro straordinario; tra 1 e 5 giorni si scende all’82% e al  76% tra coloro che ne prestano più di 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Rispetto a una media di ore lavorate di 38,5 i trasporti dichiarano 40.9 ore,</a:t>
            </a:r>
            <a:r>
              <a:rPr lang="it-IT" baseline="0" dirty="0"/>
              <a:t> 42,5 nell’alloggio ristorazione e 48,2 in agricoltura. In alloggio e ristorazione due terzi dei lavoratori lavorano 6/7 giorni a settimana in agricoltura la % a 3/4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Tutti i giorni o più</a:t>
            </a:r>
            <a:r>
              <a:rPr lang="it-IT" baseline="0" dirty="0"/>
              <a:t> volte a settimana 55% di donne e 51% di maschi (53% la media) ma il gap per la variabile tutti i giorni è di 11 punti percentuali. Nella fascia 35-55 anni l’impegno giornaliero o più volte alla settimana sale  al 68% per le donne e al 61% per i maschi.  Chi fa PT dedica un impegno importante nel 64% dei casi chi è FT nel 49%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 più coinvolti dalle attività di cura di genitori e anziani sono gli adulti 35-55 anni 25% e gli </a:t>
            </a:r>
            <a:r>
              <a:rPr lang="it-IT" dirty="0" err="1"/>
              <a:t>over</a:t>
            </a:r>
            <a:r>
              <a:rPr lang="it-IT" dirty="0"/>
              <a:t> 55enni 27% (dato medio 23%)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 più coinvolti dalle attività di cura di genitori e anziani sono gli adulti 35-55 anni 25% e gli </a:t>
            </a:r>
            <a:r>
              <a:rPr lang="it-IT" dirty="0" err="1"/>
              <a:t>over</a:t>
            </a:r>
            <a:r>
              <a:rPr lang="it-IT" dirty="0"/>
              <a:t> 55enni 27% (dato medio 23%)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it-IT" sz="1200" dirty="0"/>
              <a:t>La differenza è di pochi punti percentuali per la cura della casa;</a:t>
            </a:r>
            <a:r>
              <a:rPr lang="it-IT" sz="1200" baseline="0" dirty="0"/>
              <a:t> </a:t>
            </a:r>
            <a:r>
              <a:rPr lang="it-IT" sz="1200" dirty="0"/>
              <a:t>per la cura di anziani e disabili Alto</a:t>
            </a:r>
            <a:r>
              <a:rPr lang="it-IT" sz="1200" baseline="0" dirty="0"/>
              <a:t> Adige e Tirolo sono più simili  mentre la cura di figli e nipoti  è </a:t>
            </a:r>
            <a:r>
              <a:rPr lang="it-IT" sz="1200" baseline="0" dirty="0" err="1"/>
              <a:t>coninuativa</a:t>
            </a:r>
            <a:r>
              <a:rPr lang="it-IT" sz="1200" baseline="0" dirty="0"/>
              <a:t> o quasi per due terzi dei Trentini per la metà dei lavoratori dell’Alto Adige e per quattro lavoratori su dieci in Tirolo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44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937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477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74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EC941-8DA5-3144-8535-6798B2E2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37EC42-C7D4-2F45-957A-73747272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D5F40-48F4-B74E-B91D-5B79A52D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1EC6F-6AEA-0F49-AF34-CF347B1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7D018-EA28-5349-89E1-38097399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6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9EB7F-53ED-6340-B208-3AD814CF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923A1-1EB1-2541-A3B6-7AD24F7B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7420E6-E695-9446-91AF-2E50D0D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B6FE75-E297-AC4E-9CB9-DC0D17A7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69377-9E63-4E4B-8B3F-0BA4279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13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C9A94-DA73-1446-B725-355B705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F81BFC-8C23-454C-8987-7B7493BC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31593E-3985-244F-8A91-3C963A40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DF578-5D57-1540-B072-E614413C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13ECA8-431B-544B-9950-C759AC60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9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9EF9B-452A-DD44-A024-CC0E3FA8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3AF31-8A74-8D42-BFEB-487D1E14C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74D04D-7675-5F4B-8728-1D61C64F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BE3778-0D98-0741-B6D4-FEE976A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58E2B-2D97-5143-A2B2-9BC70160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7415A6-5EE1-0345-9594-010431F2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16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306D0-771C-7642-888E-214B584A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4F130-7A59-4944-AB87-995CD4A1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A381E-7A3A-E04E-9953-A668EB5A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9A012C-CB1E-5D41-B774-48840E6BA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D7D3BF-AE41-834A-9CB4-5F36D5F31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50A8C6-376A-374D-B096-88DC1186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77F58C-C264-3040-A33C-EF87F18D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7D3A28-42B2-1047-AA4B-63ED6FC3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39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E093F-2B55-1C45-83FB-2D6FD807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C2B69-CE5C-2944-A319-8E6C1EA4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5317A-68EF-4A45-AC96-9877642E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09CF50-35D6-A649-80E8-7DAE0A05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44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D2A60F-C68A-AD46-B3C7-AEA5BFBB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A44508-C252-1245-984C-9ED02A1B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B4856-B2FA-A24C-AEEC-A4C62DF3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73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D3A8-26DD-C74B-ABDB-7E32FE0D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02547A-8237-D942-9C40-1D169D80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83764-E81A-B042-92F2-870B69C0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EE9EB-2D1B-1745-B2CC-AD2E0803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3DE4F-A6EB-774E-B0BF-2CA4A6CD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AF91A-8D92-F94E-8EBB-44ED8B2D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91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744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72DE2-E6DF-014C-985B-2E858CE3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BDB126-595A-F64E-8B53-DA94660AE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369A37-2458-9F4A-A86C-EA43C498B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E93D4C-D66C-C941-BE21-F7145F63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259E7-5BC9-504A-B126-882B2C18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EEC396-F9BE-9448-84BF-62693411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65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80ECD-A66C-EF4F-8FE5-02C23AC9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4ED642-85A8-3C48-840C-9BDC1B2A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C3895-2034-AD43-A69F-49F61C47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56D5E-54A1-5444-B611-B956E744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854210-9A2E-A94C-866F-CEA9509C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67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ADBA34-2014-D341-916D-83A434799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4147E-E94C-1A44-BDE5-54640909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A11F8-1BC3-B544-B67A-5B0454A7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6E62C5-6510-9D4D-97AE-F816DF1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25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EC941-8DA5-3144-8535-6798B2E2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37EC42-C7D4-2F45-957A-73747272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D5F40-48F4-B74E-B91D-5B79A52D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1EC6F-6AEA-0F49-AF34-CF347B1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7D018-EA28-5349-89E1-38097399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45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9EB7F-53ED-6340-B208-3AD814CF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49" y="27805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923A1-1EB1-2541-A3B6-7AD24F7B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7420E6-E695-9446-91AF-2E50D0D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B6FE75-E297-AC4E-9CB9-DC0D17A7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69377-9E63-4E4B-8B3F-0BA4279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C9A94-DA73-1446-B725-355B705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F81BFC-8C23-454C-8987-7B7493BC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31593E-3985-244F-8A91-3C963A40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DF578-5D57-1540-B072-E614413C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13ECA8-431B-544B-9950-C759AC60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14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9EF9B-452A-DD44-A024-CC0E3FA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3AF31-8A74-8D42-BFEB-487D1E14C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74D04D-7675-5F4B-8728-1D61C64F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BE3778-0D98-0741-B6D4-FEE976A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58E2B-2D97-5143-A2B2-9BC70160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7415A6-5EE1-0345-9594-010431F2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14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306D0-771C-7642-888E-214B584A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4F130-7A59-4944-AB87-995CD4A1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A381E-7A3A-E04E-9953-A668EB5A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9A012C-CB1E-5D41-B774-48840E6BA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D7D3BF-AE41-834A-9CB4-5F36D5F31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50A8C6-376A-374D-B096-88DC1186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77F58C-C264-3040-A33C-EF87F18D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7D3A28-42B2-1047-AA4B-63ED6FC3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22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E093F-2B55-1C45-83FB-2D6FD807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C2B69-CE5C-2944-A319-8E6C1EA4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5317A-68EF-4A45-AC96-9877642E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09CF50-35D6-A649-80E8-7DAE0A05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05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D2A60F-C68A-AD46-B3C7-AEA5BFBB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A44508-C252-1245-984C-9ED02A1B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B4856-B2FA-A24C-AEEC-A4C62DF3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9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483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D3A8-26DD-C74B-ABDB-7E32FE0D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02547A-8237-D942-9C40-1D169D80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83764-E81A-B042-92F2-870B69C0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EE9EB-2D1B-1745-B2CC-AD2E0803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3DE4F-A6EB-774E-B0BF-2CA4A6CD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AF91A-8D92-F94E-8EBB-44ED8B2D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95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72DE2-E6DF-014C-985B-2E858CE3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BDB126-595A-F64E-8B53-DA94660AE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369A37-2458-9F4A-A86C-EA43C498B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E93D4C-D66C-C941-BE21-F7145F63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259E7-5BC9-504A-B126-882B2C18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EEC396-F9BE-9448-84BF-62693411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8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80ECD-A66C-EF4F-8FE5-02C23AC9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4ED642-85A8-3C48-840C-9BDC1B2A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C3895-2034-AD43-A69F-49F61C47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56D5E-54A1-5444-B611-B956E744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854210-9A2E-A94C-866F-CEA9509C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15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ADBA34-2014-D341-916D-83A434799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1918A0-E71D-1B4B-BE5B-DE5A9144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4147E-E94C-1A44-BDE5-54640909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A11F8-1BC3-B544-B67A-5B0454A7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6E62C5-6510-9D4D-97AE-F816DF1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7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099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704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6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255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872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75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BE09-3F8A-466D-83C5-37C76D389D38}" type="datetimeFigureOut">
              <a:rPr lang="de-AT" smtClean="0"/>
              <a:pPr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4566-FA04-46AF-BA40-96DCF22DABEE}" type="slidenum">
              <a:rPr lang="de-AT" smtClean="0"/>
              <a:pPr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472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C7160F-CFE3-D64F-B354-FCD26853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27EC3F-D8FC-9849-88C2-DA5FA1CF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16E70-D955-E245-977C-D9B1423B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53AA-8041-7A4B-9881-A1F8F5CC02D8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6A7E8-CC6A-A14A-B85F-D5B93E75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2E29D-4F8C-3A4E-A51E-2023DBEF2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B91F-353A-2543-B69F-532EA71D1F21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27EC3F-D8FC-9849-88C2-DA5FA1CF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16E70-D955-E245-977C-D9B1423B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6A7E8-CC6A-A14A-B85F-D5B93E75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2E29D-4F8C-3A4E-A51E-2023DBEF2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1493807" y="14606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1625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notesSlide" Target="../notesSlides/notesSlide2.xml"/><Relationship Id="rId7" Type="http://schemas.openxmlformats.org/officeDocument/2006/relationships/diagramData" Target="../diagrams/data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DCB868B-ED66-6F4A-9A7F-B5B816AE240F}"/>
              </a:ext>
            </a:extLst>
          </p:cNvPr>
          <p:cNvSpPr txBox="1">
            <a:spLocks/>
          </p:cNvSpPr>
          <p:nvPr/>
        </p:nvSpPr>
        <p:spPr>
          <a:xfrm>
            <a:off x="6852443" y="5953174"/>
            <a:ext cx="511623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55 Roman" panose="020B0602020204020204" pitchFamily="34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0D8F1C-4890-4AA6-B80A-51B988EC1503}"/>
              </a:ext>
            </a:extLst>
          </p:cNvPr>
          <p:cNvSpPr txBox="1"/>
          <p:nvPr/>
        </p:nvSpPr>
        <p:spPr>
          <a:xfrm>
            <a:off x="6322142" y="6153229"/>
            <a:ext cx="576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de-DE" sz="2000" dirty="0">
                <a:solidFill>
                  <a:prstClr val="white"/>
                </a:solidFill>
                <a:latin typeface="GT Eesti Display Rg" panose="00000500000000000000"/>
              </a:rPr>
              <a:t>Innsbruck, 20.11.2023</a:t>
            </a:r>
          </a:p>
          <a:p>
            <a:pPr lvl="0" algn="r">
              <a:defRPr/>
            </a:pPr>
            <a:r>
              <a:rPr lang="de-DE" sz="2000" dirty="0">
                <a:solidFill>
                  <a:prstClr val="white"/>
                </a:solidFill>
                <a:latin typeface="GT Eesti Display Rg" panose="00000500000000000000"/>
              </a:rPr>
              <a:t>10:00 − 13:00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135DEE-8DDC-8976-8453-915942734950}"/>
              </a:ext>
            </a:extLst>
          </p:cNvPr>
          <p:cNvSpPr txBox="1">
            <a:spLocks/>
          </p:cNvSpPr>
          <p:nvPr/>
        </p:nvSpPr>
        <p:spPr>
          <a:xfrm>
            <a:off x="700949" y="2075189"/>
            <a:ext cx="11083067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L’interazione sociale sul posto di lavoro</a:t>
            </a:r>
          </a:p>
          <a:p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Tobias Hölbling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it-IT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Psicologo del lavoro e delle organizzazioni</a:t>
            </a:r>
          </a:p>
          <a:p>
            <a:pPr lvl="0" algn="ctr">
              <a:defRPr/>
            </a:pPr>
            <a:r>
              <a:rPr lang="it-IT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IPL | Istituto Promozione Lavoratori, Bolzano – Alto Adige</a:t>
            </a:r>
          </a:p>
        </p:txBody>
      </p:sp>
    </p:spTree>
    <p:extLst>
      <p:ext uri="{BB962C8B-B14F-4D97-AF65-F5344CB8AC3E}">
        <p14:creationId xmlns:p14="http://schemas.microsoft.com/office/powerpoint/2010/main" val="316901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4536" y="387711"/>
            <a:ext cx="10515600" cy="484341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Gruppo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professionale: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sostegno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sociale</a:t>
            </a:r>
            <a:endParaRPr lang="de-DE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8925" cy="1072662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0876947-C5E6-4B67-CD62-C7D828835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00340"/>
              </p:ext>
            </p:extLst>
          </p:nvPr>
        </p:nvGraphicFramePr>
        <p:xfrm>
          <a:off x="2044536" y="982778"/>
          <a:ext cx="8775317" cy="5861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9967">
                  <a:extLst>
                    <a:ext uri="{9D8B030D-6E8A-4147-A177-3AD203B41FA5}">
                      <a16:colId xmlns:a16="http://schemas.microsoft.com/office/drawing/2014/main" val="1188213750"/>
                    </a:ext>
                  </a:extLst>
                </a:gridCol>
                <a:gridCol w="2835350">
                  <a:extLst>
                    <a:ext uri="{9D8B030D-6E8A-4147-A177-3AD203B41FA5}">
                      <a16:colId xmlns:a16="http://schemas.microsoft.com/office/drawing/2014/main" val="2914509715"/>
                    </a:ext>
                  </a:extLst>
                </a:gridCol>
              </a:tblGrid>
              <a:tr h="66615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Gruppi professionali principali: indicatore supporto sociale (0= nessuno, 100= ottimo) (valore medio)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145514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Valore medio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1296099020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effectLst/>
                        </a:rPr>
                        <a:t>Dirigenti</a:t>
                      </a:r>
                      <a:endParaRPr lang="de-AT" sz="20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75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2925158469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effectLst/>
                        </a:rPr>
                        <a:t>Professioni intellettuali e scientifiche </a:t>
                      </a:r>
                      <a:endParaRPr lang="de-AT" sz="20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77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3967876651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Professioni tecniche intermedie 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77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2335343417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>
                          <a:effectLst/>
                        </a:rPr>
                        <a:t>Impiegati d'ufficio e professioni affini </a:t>
                      </a:r>
                      <a:endParaRPr lang="de-AT" sz="20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75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2627549008"/>
                  </a:ext>
                </a:extLst>
              </a:tr>
              <a:tr h="372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Professioni nelle attività commerciali e nei servizi 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75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534467679"/>
                  </a:ext>
                </a:extLst>
              </a:tr>
              <a:tr h="666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Personale specializzato addetto all‘agricoltura, alle foreste e alla pesca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73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352196511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Artigiani e operai specializzati 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78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3237839942"/>
                  </a:ext>
                </a:extLst>
              </a:tr>
              <a:tr h="666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Conduttori di impianti e macchinari e addetti al montaggio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73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3185016567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Professioni non qualificate 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75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4209274751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Totale Euregio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77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ctr"/>
                </a:tc>
                <a:extLst>
                  <a:ext uri="{0D108BD9-81ED-4DB2-BD59-A6C34878D82A}">
                    <a16:rowId xmlns:a16="http://schemas.microsoft.com/office/drawing/2014/main" val="915747282"/>
                  </a:ext>
                </a:extLst>
              </a:tr>
              <a:tr h="570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N= 3.719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Fonte: EWCS </a:t>
                      </a:r>
                      <a:r>
                        <a:rPr lang="it-IT" sz="1200" dirty="0" err="1">
                          <a:effectLst/>
                        </a:rPr>
                        <a:t>Euroegio</a:t>
                      </a:r>
                      <a:r>
                        <a:rPr lang="it-IT" sz="1200" dirty="0">
                          <a:effectLst/>
                        </a:rPr>
                        <a:t> 2021            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b"/>
                </a:tc>
                <a:tc>
                  <a:txBody>
                    <a:bodyPr/>
                    <a:lstStyle/>
                    <a:p>
                      <a:pPr indent="233680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                              © Euregio &amp; Partner2023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b"/>
                </a:tc>
                <a:extLst>
                  <a:ext uri="{0D108BD9-81ED-4DB2-BD59-A6C34878D82A}">
                    <a16:rowId xmlns:a16="http://schemas.microsoft.com/office/drawing/2014/main" val="667571262"/>
                  </a:ext>
                </a:extLst>
              </a:tr>
              <a:tr h="136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de-AT" sz="9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b"/>
                </a:tc>
                <a:tc>
                  <a:txBody>
                    <a:bodyPr/>
                    <a:lstStyle/>
                    <a:p>
                      <a:pPr indent="233680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de-AT" sz="9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5" marR="34875" marT="0" marB="0" anchor="b"/>
                </a:tc>
                <a:extLst>
                  <a:ext uri="{0D108BD9-81ED-4DB2-BD59-A6C34878D82A}">
                    <a16:rowId xmlns:a16="http://schemas.microsoft.com/office/drawing/2014/main" val="348180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56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051" y="350666"/>
            <a:ext cx="10515600" cy="658078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Età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sostegno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sociale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C394AA1-60F4-4316-9A31-9762CD44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999343"/>
              </p:ext>
            </p:extLst>
          </p:nvPr>
        </p:nvGraphicFramePr>
        <p:xfrm>
          <a:off x="1510936" y="1229068"/>
          <a:ext cx="8490903" cy="496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123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114" y="364307"/>
            <a:ext cx="10515600" cy="46634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600" b="1" dirty="0">
                <a:latin typeface="Arial" pitchFamily="34" charset="0"/>
                <a:ea typeface="+mn-ea"/>
                <a:cs typeface="Arial" pitchFamily="34" charset="0"/>
              </a:rPr>
              <a:t>Europa: </a:t>
            </a:r>
            <a:r>
              <a:rPr lang="de-DE" sz="3600" b="1" dirty="0" err="1">
                <a:latin typeface="Arial" pitchFamily="34" charset="0"/>
                <a:ea typeface="+mn-ea"/>
                <a:cs typeface="Arial" pitchFamily="34" charset="0"/>
              </a:rPr>
              <a:t>svantaggi</a:t>
            </a:r>
            <a:r>
              <a:rPr lang="de-DE" sz="36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600" b="1" dirty="0" err="1">
                <a:latin typeface="Arial" pitchFamily="34" charset="0"/>
                <a:ea typeface="+mn-ea"/>
                <a:cs typeface="Arial" pitchFamily="34" charset="0"/>
              </a:rPr>
              <a:t>percepiti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D2C3BE3-A69D-4E7F-93A1-8CE263598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549374"/>
              </p:ext>
            </p:extLst>
          </p:nvPr>
        </p:nvGraphicFramePr>
        <p:xfrm>
          <a:off x="1218704" y="1194958"/>
          <a:ext cx="9282755" cy="549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512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2057" y="827737"/>
            <a:ext cx="10515600" cy="562151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Alto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Adige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svantaggi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percepiti</a:t>
            </a:r>
            <a:endParaRPr lang="de-DE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55CCA597-F446-43B2-93F9-81AE311A7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847573"/>
              </p:ext>
            </p:extLst>
          </p:nvPr>
        </p:nvGraphicFramePr>
        <p:xfrm>
          <a:off x="1162145" y="1389888"/>
          <a:ext cx="8604024" cy="518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014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969" y="520323"/>
            <a:ext cx="10515600" cy="466345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04263F8-FD8D-B208-1859-BD3AF62E7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817096"/>
              </p:ext>
            </p:extLst>
          </p:nvPr>
        </p:nvGraphicFramePr>
        <p:xfrm>
          <a:off x="2563447" y="58497"/>
          <a:ext cx="8487506" cy="674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439">
                  <a:extLst>
                    <a:ext uri="{9D8B030D-6E8A-4147-A177-3AD203B41FA5}">
                      <a16:colId xmlns:a16="http://schemas.microsoft.com/office/drawing/2014/main" val="321043295"/>
                    </a:ext>
                  </a:extLst>
                </a:gridCol>
                <a:gridCol w="1700782">
                  <a:extLst>
                    <a:ext uri="{9D8B030D-6E8A-4147-A177-3AD203B41FA5}">
                      <a16:colId xmlns:a16="http://schemas.microsoft.com/office/drawing/2014/main" val="3827202408"/>
                    </a:ext>
                  </a:extLst>
                </a:gridCol>
                <a:gridCol w="1420729">
                  <a:extLst>
                    <a:ext uri="{9D8B030D-6E8A-4147-A177-3AD203B41FA5}">
                      <a16:colId xmlns:a16="http://schemas.microsoft.com/office/drawing/2014/main" val="3379729082"/>
                    </a:ext>
                  </a:extLst>
                </a:gridCol>
                <a:gridCol w="921556">
                  <a:extLst>
                    <a:ext uri="{9D8B030D-6E8A-4147-A177-3AD203B41FA5}">
                      <a16:colId xmlns:a16="http://schemas.microsoft.com/office/drawing/2014/main" val="186454464"/>
                    </a:ext>
                  </a:extLst>
                </a:gridCol>
              </a:tblGrid>
              <a:tr h="4781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</a:rPr>
                        <a:t>Categorie professionali principali: “Negli ultimi dodici mesi è stato/a discriminato/a al lavoro?” (%)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433621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Tre territori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Sì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No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607617157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Dirigenti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Tirolo 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14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86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4232073015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Alto Adige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4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96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1250481461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Trentino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3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97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2764132969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Totale Euregio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216935122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Professioni intellettuali e scientifiche 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Tirolo 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15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85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174375962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Alto Adige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2809630892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Trentino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6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94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2518450020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Totale Euregio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4129019249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Professioni tecniche intermedie 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Tirolo 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18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83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306394680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Alto Adige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6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94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2277869002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Trentino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92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3613655520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Totale Euregio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10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90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3337456456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Professioni nelle attività commerciali e nei servizi 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Tirolo 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19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81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233480708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Alto Adige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10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90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3211408976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Trentino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4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96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3516834918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Totale Euregio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12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88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2221881854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Professioni non qualificate 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Tirolo 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24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76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1146154184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Alto Adige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12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88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800618915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Trentino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3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97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1351491489"/>
                  </a:ext>
                </a:extLst>
              </a:tr>
              <a:tr h="257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>
                          <a:effectLst/>
                        </a:rPr>
                        <a:t>Totale Euregio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10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600" dirty="0">
                          <a:effectLst/>
                        </a:rPr>
                        <a:t>90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ctr"/>
                </a:tc>
                <a:extLst>
                  <a:ext uri="{0D108BD9-81ED-4DB2-BD59-A6C34878D82A}">
                    <a16:rowId xmlns:a16="http://schemas.microsoft.com/office/drawing/2014/main" val="1140974153"/>
                  </a:ext>
                </a:extLst>
              </a:tr>
              <a:tr h="53844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N= 2.992</a:t>
                      </a:r>
                      <a:endParaRPr lang="de-AT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Fonte: EWCS Euregio 2021              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b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7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A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© Euregio &amp; Partner 2023</a:t>
                      </a:r>
                      <a:endParaRPr lang="de-AT" sz="1200" b="1" dirty="0">
                        <a:solidFill>
                          <a:schemeClr val="bg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54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58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0861" y="1012314"/>
            <a:ext cx="10488283" cy="88905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DB9C6D1-38FB-220A-5A8A-337E90F00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45398"/>
              </p:ext>
            </p:extLst>
          </p:nvPr>
        </p:nvGraphicFramePr>
        <p:xfrm>
          <a:off x="2968296" y="177101"/>
          <a:ext cx="8174185" cy="6503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691">
                  <a:extLst>
                    <a:ext uri="{9D8B030D-6E8A-4147-A177-3AD203B41FA5}">
                      <a16:colId xmlns:a16="http://schemas.microsoft.com/office/drawing/2014/main" val="464842765"/>
                    </a:ext>
                  </a:extLst>
                </a:gridCol>
                <a:gridCol w="3290942">
                  <a:extLst>
                    <a:ext uri="{9D8B030D-6E8A-4147-A177-3AD203B41FA5}">
                      <a16:colId xmlns:a16="http://schemas.microsoft.com/office/drawing/2014/main" val="1152171844"/>
                    </a:ext>
                  </a:extLst>
                </a:gridCol>
                <a:gridCol w="1066158">
                  <a:extLst>
                    <a:ext uri="{9D8B030D-6E8A-4147-A177-3AD203B41FA5}">
                      <a16:colId xmlns:a16="http://schemas.microsoft.com/office/drawing/2014/main" val="1778937281"/>
                    </a:ext>
                  </a:extLst>
                </a:gridCol>
                <a:gridCol w="1468394">
                  <a:extLst>
                    <a:ext uri="{9D8B030D-6E8A-4147-A177-3AD203B41FA5}">
                      <a16:colId xmlns:a16="http://schemas.microsoft.com/office/drawing/2014/main" val="2460145969"/>
                    </a:ext>
                  </a:extLst>
                </a:gridCol>
              </a:tblGrid>
              <a:tr h="6044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</a:rPr>
                        <a:t>Classe d’età: “Attenzioni sessuali indesiderate nell’ultimo mese, nello svolgimento del Suo lavoro” (%)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31343"/>
                  </a:ext>
                </a:extLst>
              </a:tr>
              <a:tr h="3184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Tre territori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Sì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92848293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Meno di 35 anni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Tirolo 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6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94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30256122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Alto Adige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3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69202793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Trentino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2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7427142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Totale Euregio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4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96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3709621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Da 35 a 49 anni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Tirolo 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2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6844056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Alto Adige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2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1984302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Trentino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100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1563858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Totale Euregio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5588269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50 anni e più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Tirolo 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2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24883541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Alto Adige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100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0991662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Trentino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100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9083761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Totale Euregio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33715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Totale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Tirolo 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3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1533464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Alto Adige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0061147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Trentino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59014177"/>
                  </a:ext>
                </a:extLst>
              </a:tr>
              <a:tr h="30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Totale Euregio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2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66447822"/>
                  </a:ext>
                </a:extLst>
              </a:tr>
              <a:tr h="6817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N= 2.962</a:t>
                      </a:r>
                      <a:endParaRPr lang="de-AT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Fonte: EWCS Euregio 2021              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AT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indent="304800"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 © Euregio &amp; Partner 2023</a:t>
                      </a:r>
                      <a:endParaRPr lang="de-AT" sz="1200" b="1" dirty="0">
                        <a:solidFill>
                          <a:schemeClr val="bg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85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59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973" y="218680"/>
            <a:ext cx="10515600" cy="63530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Europa: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intimidazione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sul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posto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lavoro</a:t>
            </a:r>
            <a:endParaRPr lang="de-DE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E5A331FD-5FC5-4703-BB33-0F2D0AE92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282726"/>
              </p:ext>
            </p:extLst>
          </p:nvPr>
        </p:nvGraphicFramePr>
        <p:xfrm>
          <a:off x="1077304" y="1072662"/>
          <a:ext cx="10291422" cy="566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881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F1273FB-A95F-FFA0-A838-AB648FA83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24933"/>
              </p:ext>
            </p:extLst>
          </p:nvPr>
        </p:nvGraphicFramePr>
        <p:xfrm>
          <a:off x="2838925" y="370258"/>
          <a:ext cx="8462121" cy="6117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424">
                  <a:extLst>
                    <a:ext uri="{9D8B030D-6E8A-4147-A177-3AD203B41FA5}">
                      <a16:colId xmlns:a16="http://schemas.microsoft.com/office/drawing/2014/main" val="3783237710"/>
                    </a:ext>
                  </a:extLst>
                </a:gridCol>
                <a:gridCol w="3694999">
                  <a:extLst>
                    <a:ext uri="{9D8B030D-6E8A-4147-A177-3AD203B41FA5}">
                      <a16:colId xmlns:a16="http://schemas.microsoft.com/office/drawing/2014/main" val="189384837"/>
                    </a:ext>
                  </a:extLst>
                </a:gridCol>
                <a:gridCol w="1416735">
                  <a:extLst>
                    <a:ext uri="{9D8B030D-6E8A-4147-A177-3AD203B41FA5}">
                      <a16:colId xmlns:a16="http://schemas.microsoft.com/office/drawing/2014/main" val="3149323671"/>
                    </a:ext>
                  </a:extLst>
                </a:gridCol>
                <a:gridCol w="918963">
                  <a:extLst>
                    <a:ext uri="{9D8B030D-6E8A-4147-A177-3AD203B41FA5}">
                      <a16:colId xmlns:a16="http://schemas.microsoft.com/office/drawing/2014/main" val="1497811276"/>
                    </a:ext>
                  </a:extLst>
                </a:gridCol>
              </a:tblGrid>
              <a:tr h="38739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Genere: indicatore intimidazioni sul posto di lavoro (%)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7693219"/>
                  </a:ext>
                </a:extLst>
              </a:tr>
              <a:tr h="387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Tre Territori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Sì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787489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Uomini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Tirolo 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16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85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2508924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Alto Adige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93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8884835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Trentino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4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96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6670324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Totale Euregio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92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8477619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Donne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Tirolo 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82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140648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Alto Adige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10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90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1386132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Trentino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4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96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84738438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Totale Euregio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89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4969018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Totale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Tirolo 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84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877532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Alto Adige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92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2672259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Trentino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4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96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351113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Totale Euregio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91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7655622"/>
                  </a:ext>
                </a:extLst>
              </a:tr>
              <a:tr h="91527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N= 3.001    Fonte: EWCS Euregio 2021              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AT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© Euregio &amp; Partner 2023</a:t>
                      </a:r>
                      <a:endParaRPr lang="de-AT" sz="1200" dirty="0">
                        <a:solidFill>
                          <a:schemeClr val="bg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3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9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2913" y="388825"/>
            <a:ext cx="10515600" cy="63530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Conclusioni</a:t>
            </a:r>
            <a:endParaRPr lang="de-DE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005" y="1092869"/>
            <a:ext cx="10488283" cy="530793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r>
              <a:rPr lang="it-IT" sz="2400" b="1" dirty="0"/>
              <a:t>Divario tra nord e sud: </a:t>
            </a:r>
            <a:r>
              <a:rPr lang="it-IT" sz="2400" dirty="0"/>
              <a:t>Trentino urrà, Tirolo ohibò?</a:t>
            </a:r>
          </a:p>
          <a:p>
            <a:pPr algn="just"/>
            <a:r>
              <a:rPr lang="it-IT" sz="2400" dirty="0"/>
              <a:t>Sostegno sociale ovunque positivo</a:t>
            </a:r>
          </a:p>
          <a:p>
            <a:pPr algn="just"/>
            <a:r>
              <a:rPr lang="it-IT" sz="2400" dirty="0"/>
              <a:t>Donne: ovunque più discriminazioni percepite</a:t>
            </a:r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r>
              <a:rPr lang="it-IT" sz="2400" b="1" dirty="0"/>
              <a:t>Tre ipotesi:</a:t>
            </a:r>
          </a:p>
          <a:p>
            <a:pPr algn="just"/>
            <a:r>
              <a:rPr lang="it-IT" sz="2400" dirty="0"/>
              <a:t>Differenze veritiere</a:t>
            </a:r>
          </a:p>
          <a:p>
            <a:pPr algn="just"/>
            <a:r>
              <a:rPr lang="it-IT" sz="2400" dirty="0"/>
              <a:t>Percezione differente</a:t>
            </a:r>
          </a:p>
          <a:p>
            <a:pPr algn="just"/>
            <a:r>
              <a:rPr lang="it-IT" sz="2400" dirty="0"/>
              <a:t>Vergogna di raccontare</a:t>
            </a:r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r>
              <a:rPr lang="it-IT" sz="2400" b="1" dirty="0"/>
              <a:t>Le imprese possono permettersi un’interazione sociale dannosa?</a:t>
            </a:r>
            <a:endParaRPr lang="it-IT" sz="2000" b="1" dirty="0"/>
          </a:p>
          <a:p>
            <a:pPr algn="just"/>
            <a:r>
              <a:rPr lang="it-IT" sz="2400" dirty="0"/>
              <a:t>Risorse psichiche usate per regolamento emozionale</a:t>
            </a:r>
          </a:p>
          <a:p>
            <a:pPr algn="just"/>
            <a:r>
              <a:rPr lang="it-IT" sz="2400" dirty="0"/>
              <a:t>Più assenze</a:t>
            </a:r>
          </a:p>
          <a:p>
            <a:pPr algn="just"/>
            <a:r>
              <a:rPr lang="it-IT" sz="2400" dirty="0"/>
              <a:t>Maggiore turnover</a:t>
            </a: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pic>
        <p:nvPicPr>
          <p:cNvPr id="6" name="Grafik 5" descr="Ein Bild, das Clipart, Grafiken, Kreativität, Kunst enthält.&#10;&#10;Automatisch generierte Beschreibung">
            <a:extLst>
              <a:ext uri="{FF2B5EF4-FFF2-40B4-BE49-F238E27FC236}">
                <a16:creationId xmlns:a16="http://schemas.microsoft.com/office/drawing/2014/main" id="{AAA30D5F-039A-1BD0-F98A-A63D1B85F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62" y="1926542"/>
            <a:ext cx="1359255" cy="1502458"/>
          </a:xfrm>
          <a:prstGeom prst="rect">
            <a:avLst/>
          </a:prstGeom>
        </p:spPr>
      </p:pic>
      <p:pic>
        <p:nvPicPr>
          <p:cNvPr id="7" name="Grafik 6" descr="Ein Bild, das Grafiken, Clipart, Kunst, Darstellung enthält.&#10;&#10;Automatisch generierte Beschreibung">
            <a:extLst>
              <a:ext uri="{FF2B5EF4-FFF2-40B4-BE49-F238E27FC236}">
                <a16:creationId xmlns:a16="http://schemas.microsoft.com/office/drawing/2014/main" id="{C8D5C2B8-98D5-AD40-9B0C-DB319643D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46" y="3451986"/>
            <a:ext cx="1454077" cy="16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8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2C79EF6-9F44-8844-A2DC-2813B625A619}"/>
              </a:ext>
            </a:extLst>
          </p:cNvPr>
          <p:cNvSpPr txBox="1">
            <a:spLocks/>
          </p:cNvSpPr>
          <p:nvPr/>
        </p:nvSpPr>
        <p:spPr>
          <a:xfrm>
            <a:off x="164387" y="2317644"/>
            <a:ext cx="11918736" cy="496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CB868B-ED66-6F4A-9A7F-B5B816AE240F}"/>
              </a:ext>
            </a:extLst>
          </p:cNvPr>
          <p:cNvSpPr txBox="1">
            <a:spLocks/>
          </p:cNvSpPr>
          <p:nvPr/>
        </p:nvSpPr>
        <p:spPr>
          <a:xfrm>
            <a:off x="6852443" y="5953174"/>
            <a:ext cx="511623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55 Roman" panose="020B0602020204020204" pitchFamily="34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0D8F1C-4890-4AA6-B80A-51B988EC1503}"/>
              </a:ext>
            </a:extLst>
          </p:cNvPr>
          <p:cNvSpPr txBox="1"/>
          <p:nvPr/>
        </p:nvSpPr>
        <p:spPr>
          <a:xfrm>
            <a:off x="6096000" y="5860841"/>
            <a:ext cx="57638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de-DE" sz="2000" dirty="0">
                <a:solidFill>
                  <a:prstClr val="white"/>
                </a:solidFill>
                <a:latin typeface="GT Eesti Display Rg" panose="00000500000000000000"/>
              </a:rPr>
              <a:t>Innsbruck, 20.11.2023</a:t>
            </a:r>
          </a:p>
          <a:p>
            <a:pPr lvl="0" algn="r">
              <a:defRPr/>
            </a:pPr>
            <a:r>
              <a:rPr lang="de-DE" sz="2000" dirty="0">
                <a:solidFill>
                  <a:prstClr val="white"/>
                </a:solidFill>
                <a:latin typeface="GT Eesti Display Rg" panose="00000500000000000000"/>
              </a:rPr>
              <a:t>10:00 − 13:00</a:t>
            </a:r>
            <a:endParaRPr lang="de-DE" dirty="0">
              <a:solidFill>
                <a:prstClr val="black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Eesti Display Rg" panose="0000050000000000000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135DEE-8DDC-8976-8453-915942734950}"/>
              </a:ext>
            </a:extLst>
          </p:cNvPr>
          <p:cNvSpPr txBox="1">
            <a:spLocks/>
          </p:cNvSpPr>
          <p:nvPr/>
        </p:nvSpPr>
        <p:spPr>
          <a:xfrm>
            <a:off x="478265" y="2291899"/>
            <a:ext cx="11083067" cy="4467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d</a:t>
            </a:r>
            <a:r>
              <a:rPr kumimoji="0" lang="it-IT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omande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commenti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Isabella Speziali, Agenzia del lavoro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Stefan Perini, IPL | Istituto Promozione Lavoratori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Domenico Rief, AK Tirol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5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436624"/>
            <a:ext cx="10515600" cy="671879"/>
          </a:xfrm>
        </p:spPr>
        <p:txBody>
          <a:bodyPr>
            <a:noAutofit/>
          </a:bodyPr>
          <a:lstStyle/>
          <a:p>
            <a:pPr algn="ctr"/>
            <a:br>
              <a:rPr lang="it-IT" sz="2400" b="1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3200" b="1" dirty="0">
                <a:latin typeface="Arial" pitchFamily="34" charset="0"/>
                <a:ea typeface="+mn-ea"/>
                <a:cs typeface="Arial" pitchFamily="34" charset="0"/>
              </a:rPr>
              <a:t>Definizione: interazione sociale</a:t>
            </a:r>
            <a:br>
              <a:rPr lang="it-IT" sz="3200" dirty="0">
                <a:latin typeface="Arial" pitchFamily="34" charset="0"/>
                <a:cs typeface="Arial" pitchFamily="34" charset="0"/>
              </a:rPr>
            </a:b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3394D9F-1CF1-0574-6044-C45F4886B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328733"/>
              </p:ext>
            </p:extLst>
          </p:nvPr>
        </p:nvGraphicFramePr>
        <p:xfrm>
          <a:off x="1419462" y="11579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Grafik 12" descr="Ein Bild, das Clipart, Grafiken, Kreativität, Kunst enthält.&#10;&#10;Automatisch generierte Beschreibung">
            <a:extLst>
              <a:ext uri="{FF2B5EF4-FFF2-40B4-BE49-F238E27FC236}">
                <a16:creationId xmlns:a16="http://schemas.microsoft.com/office/drawing/2014/main" id="{273F6D3A-26FB-EA46-D410-408CA3201F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75" y="1297593"/>
            <a:ext cx="1359255" cy="1502458"/>
          </a:xfrm>
          <a:prstGeom prst="rect">
            <a:avLst/>
          </a:prstGeom>
        </p:spPr>
      </p:pic>
      <p:pic>
        <p:nvPicPr>
          <p:cNvPr id="14" name="Grafik 13" descr="Ein Bild, das Grafiken, Clipart, Kunst, Darstellung enthält.&#10;&#10;Automatisch generierte Beschreibung">
            <a:extLst>
              <a:ext uri="{FF2B5EF4-FFF2-40B4-BE49-F238E27FC236}">
                <a16:creationId xmlns:a16="http://schemas.microsoft.com/office/drawing/2014/main" id="{3F8D5800-8C89-C356-A758-142AF45D45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22" y="4433058"/>
            <a:ext cx="1454077" cy="160727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F17B179-D86F-2D90-3FDF-C212FEE11AA8}"/>
              </a:ext>
            </a:extLst>
          </p:cNvPr>
          <p:cNvSpPr txBox="1"/>
          <p:nvPr/>
        </p:nvSpPr>
        <p:spPr>
          <a:xfrm>
            <a:off x="9003609" y="3226953"/>
            <a:ext cx="353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= </a:t>
            </a:r>
            <a:r>
              <a:rPr lang="de-DE" sz="2400" b="1" dirty="0" err="1"/>
              <a:t>calore</a:t>
            </a:r>
            <a:r>
              <a:rPr lang="de-DE" sz="2400" b="1" dirty="0"/>
              <a:t> </a:t>
            </a:r>
            <a:r>
              <a:rPr lang="de-DE" sz="2400" b="1" dirty="0" err="1"/>
              <a:t>sociale</a:t>
            </a:r>
            <a:r>
              <a:rPr lang="de-DE" sz="2400" b="1" dirty="0"/>
              <a:t>, </a:t>
            </a:r>
            <a:r>
              <a:rPr lang="de-DE" sz="2400" b="1" dirty="0" err="1"/>
              <a:t>clima</a:t>
            </a:r>
            <a:r>
              <a:rPr lang="de-DE" sz="2400" b="1" dirty="0"/>
              <a:t> </a:t>
            </a:r>
            <a:r>
              <a:rPr lang="de-DE" sz="2400" b="1" dirty="0" err="1"/>
              <a:t>aziendale</a:t>
            </a:r>
            <a:r>
              <a:rPr lang="de-DE" sz="2400" b="1" dirty="0"/>
              <a:t> </a:t>
            </a:r>
            <a:r>
              <a:rPr lang="de-DE" sz="2400" b="1" dirty="0" err="1"/>
              <a:t>affettivo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52248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19462" y="227288"/>
            <a:ext cx="10580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Clima aziendale affettivo: effetti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29432" y="1369384"/>
            <a:ext cx="1019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1F8ACC9-5DB4-1421-8119-85C8046E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668125" cy="515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DE" sz="2000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</a:t>
            </a:r>
            <a:r>
              <a:rPr lang="de-DE" sz="20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Carr et al. 2003, in Nerdinger et al. 2011: 143</a:t>
            </a:r>
            <a:endParaRPr lang="de-AT" sz="2000" dirty="0"/>
          </a:p>
        </p:txBody>
      </p:sp>
      <p:pic>
        <p:nvPicPr>
          <p:cNvPr id="14" name="Grafik 13" descr="Ein Bild, das Clipart, Grafiken, Kreativität, Kunst enthält.&#10;&#10;Automatisch generierte Beschreibung">
            <a:extLst>
              <a:ext uri="{FF2B5EF4-FFF2-40B4-BE49-F238E27FC236}">
                <a16:creationId xmlns:a16="http://schemas.microsoft.com/office/drawing/2014/main" id="{8F4CA4DE-A330-1821-7B85-E969BFE21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70" y="1519805"/>
            <a:ext cx="1359255" cy="1502458"/>
          </a:xfrm>
          <a:prstGeom prst="rect">
            <a:avLst/>
          </a:prstGeom>
        </p:spPr>
      </p:pic>
      <p:pic>
        <p:nvPicPr>
          <p:cNvPr id="16" name="Grafik 15" descr="Ein Bild, das Grafiken, Clipart, Kunst, Darstellung enthält.&#10;&#10;Automatisch generierte Beschreibung">
            <a:extLst>
              <a:ext uri="{FF2B5EF4-FFF2-40B4-BE49-F238E27FC236}">
                <a16:creationId xmlns:a16="http://schemas.microsoft.com/office/drawing/2014/main" id="{9DCD0D8A-EC18-59CD-7337-175C3F2B83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06" y="4541673"/>
            <a:ext cx="1454077" cy="1607270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B8A83832-209F-F598-82AC-C6E63D21C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278427"/>
              </p:ext>
            </p:extLst>
          </p:nvPr>
        </p:nvGraphicFramePr>
        <p:xfrm>
          <a:off x="3471862" y="2243137"/>
          <a:ext cx="5248275" cy="237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205DFA5-9BCE-53DB-5C4D-5E2F99E04102}"/>
              </a:ext>
            </a:extLst>
          </p:cNvPr>
          <p:cNvCxnSpPr/>
          <p:nvPr/>
        </p:nvCxnSpPr>
        <p:spPr>
          <a:xfrm>
            <a:off x="6626931" y="4194928"/>
            <a:ext cx="684000" cy="0"/>
          </a:xfrm>
          <a:prstGeom prst="straightConnector1">
            <a:avLst/>
          </a:prstGeom>
          <a:noFill/>
          <a:ln w="19050" cap="flat" cmpd="sng" algn="ctr">
            <a:solidFill>
              <a:srgbClr val="CE1E27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61D2BCA-6E51-7878-A114-0B68BB7E03FC}"/>
              </a:ext>
            </a:extLst>
          </p:cNvPr>
          <p:cNvCxnSpPr>
            <a:cxnSpLocks/>
          </p:cNvCxnSpPr>
          <p:nvPr/>
        </p:nvCxnSpPr>
        <p:spPr>
          <a:xfrm>
            <a:off x="6083067" y="3347203"/>
            <a:ext cx="0" cy="454066"/>
          </a:xfrm>
          <a:prstGeom prst="straightConnector1">
            <a:avLst/>
          </a:prstGeom>
          <a:noFill/>
          <a:ln w="19050" cap="flat" cmpd="sng" algn="ctr">
            <a:solidFill>
              <a:srgbClr val="2A5EAD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2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3907" y="276251"/>
            <a:ext cx="10515600" cy="658078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Interazione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sociale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domande</a:t>
            </a:r>
            <a:endParaRPr lang="de-DE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Grafik 12" descr="Ein Bild, das Clipart, Grafiken, Kreativität, Kunst enthält.&#10;&#10;Automatisch generierte Beschreibung">
            <a:extLst>
              <a:ext uri="{FF2B5EF4-FFF2-40B4-BE49-F238E27FC236}">
                <a16:creationId xmlns:a16="http://schemas.microsoft.com/office/drawing/2014/main" id="{C8B826D6-9840-1CB2-1B13-E84087940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77" y="2057170"/>
            <a:ext cx="1359255" cy="1502458"/>
          </a:xfrm>
          <a:prstGeom prst="rect">
            <a:avLst/>
          </a:prstGeom>
        </p:spPr>
      </p:pic>
      <p:pic>
        <p:nvPicPr>
          <p:cNvPr id="15" name="Grafik 14" descr="Ein Bild, das Grafiken, Clipart, Kunst, Darstellung enthält.&#10;&#10;Automatisch generierte Beschreibung">
            <a:extLst>
              <a:ext uri="{FF2B5EF4-FFF2-40B4-BE49-F238E27FC236}">
                <a16:creationId xmlns:a16="http://schemas.microsoft.com/office/drawing/2014/main" id="{4B2CF146-3002-5F05-BF0E-602D42CD27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25" y="3736930"/>
            <a:ext cx="1454077" cy="1607270"/>
          </a:xfrm>
          <a:prstGeom prst="rect">
            <a:avLst/>
          </a:prstGeom>
        </p:spPr>
      </p:pic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A0F4CA6-63E9-302E-A981-1D75573A5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71660"/>
              </p:ext>
            </p:extLst>
          </p:nvPr>
        </p:nvGraphicFramePr>
        <p:xfrm>
          <a:off x="2382875" y="1210579"/>
          <a:ext cx="5488505" cy="5184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756">
                  <a:extLst>
                    <a:ext uri="{9D8B030D-6E8A-4147-A177-3AD203B41FA5}">
                      <a16:colId xmlns:a16="http://schemas.microsoft.com/office/drawing/2014/main" val="1103920646"/>
                    </a:ext>
                  </a:extLst>
                </a:gridCol>
                <a:gridCol w="2145756">
                  <a:extLst>
                    <a:ext uri="{9D8B030D-6E8A-4147-A177-3AD203B41FA5}">
                      <a16:colId xmlns:a16="http://schemas.microsoft.com/office/drawing/2014/main" val="3529076759"/>
                    </a:ext>
                  </a:extLst>
                </a:gridCol>
                <a:gridCol w="1196993">
                  <a:extLst>
                    <a:ext uri="{9D8B030D-6E8A-4147-A177-3AD203B41FA5}">
                      <a16:colId xmlns:a16="http://schemas.microsoft.com/office/drawing/2014/main" val="1230618905"/>
                    </a:ext>
                  </a:extLst>
                </a:gridCol>
              </a:tblGrid>
              <a:tr h="17571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7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b"/>
                </a:tc>
                <a:extLst>
                  <a:ext uri="{0D108BD9-81ED-4DB2-BD59-A6C34878D82A}">
                    <a16:rowId xmlns:a16="http://schemas.microsoft.com/office/drawing/2014/main" val="142490092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700" dirty="0">
                        <a:effectLst/>
                        <a:latin typeface="Source Serif Pro" panose="020406030504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600" dirty="0">
                          <a:effectLst/>
                        </a:rPr>
                        <a:t>Domande</a:t>
                      </a:r>
                      <a:endParaRPr lang="de-AT" sz="7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600" dirty="0">
                          <a:effectLst/>
                        </a:rPr>
                        <a:t>Risposte</a:t>
                      </a:r>
                      <a:endParaRPr lang="de-AT" sz="7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extLst>
                  <a:ext uri="{0D108BD9-81ED-4DB2-BD59-A6C34878D82A}">
                    <a16:rowId xmlns:a16="http://schemas.microsoft.com/office/drawing/2014/main" val="668208126"/>
                  </a:ext>
                </a:extLst>
              </a:tr>
              <a:tr h="45686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Supporto sociale </a:t>
                      </a:r>
                      <a:endParaRPr lang="de-A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I Suoi colleghi/pari La aiutano e Le danno una mano [solo lavoratori autonomi]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    * Di rado o mai</a:t>
                      </a:r>
                      <a:br>
                        <a:rPr lang="it-IT" sz="1050" dirty="0">
                          <a:effectLst/>
                        </a:rPr>
                      </a:br>
                      <a:r>
                        <a:rPr lang="it-IT" sz="1050" dirty="0">
                          <a:effectLst/>
                        </a:rPr>
                        <a:t>    * A volte</a:t>
                      </a:r>
                      <a:br>
                        <a:rPr lang="it-IT" sz="1050" dirty="0">
                          <a:effectLst/>
                        </a:rPr>
                      </a:br>
                      <a:r>
                        <a:rPr lang="it-IT" sz="1050" dirty="0">
                          <a:effectLst/>
                        </a:rPr>
                        <a:t>    * Spesso o sempre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extLst>
                  <a:ext uri="{0D108BD9-81ED-4DB2-BD59-A6C34878D82A}">
                    <a16:rowId xmlns:a16="http://schemas.microsoft.com/office/drawing/2014/main" val="1183392648"/>
                  </a:ext>
                </a:extLst>
              </a:tr>
              <a:tr h="3029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I Suoi colleghi La aiutano e Le danno una mano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98833"/>
                  </a:ext>
                </a:extLst>
              </a:tr>
              <a:tr h="3029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Il Suo superiore/capo La aiuta e La supporta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842170"/>
                  </a:ext>
                </a:extLst>
              </a:tr>
              <a:tr h="107270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dirty="0">
                          <a:effectLst/>
                        </a:rPr>
                        <a:t>Condizioni di </a:t>
                      </a: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svantaggio</a:t>
                      </a:r>
                      <a:r>
                        <a:rPr lang="it-IT" sz="2000" dirty="0">
                          <a:effectLst/>
                        </a:rPr>
                        <a:t> o discriminazioni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it-IT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Intimidazioni</a:t>
                      </a:r>
                      <a:endParaRPr lang="de-AT" sz="2000" b="1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92" marR="28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Negli ultimi dodici mesi è stato/a discriminato/a al lavoro? Con questa domanda intendo chiederLe se è stato/a trattato/a meno favorevolmente o ingiustamente a causa della Sua persona o perché possiede determinate caratteristiche.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* Sì</a:t>
                      </a:r>
                      <a:br>
                        <a:rPr lang="it-IT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* No</a:t>
                      </a:r>
                      <a:endParaRPr lang="de-AT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92" marR="28592" marT="0" marB="0" anchor="ctr"/>
                </a:tc>
                <a:extLst>
                  <a:ext uri="{0D108BD9-81ED-4DB2-BD59-A6C34878D82A}">
                    <a16:rowId xmlns:a16="http://schemas.microsoft.com/office/drawing/2014/main" val="2806705707"/>
                  </a:ext>
                </a:extLst>
              </a:tr>
              <a:tr h="77788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 Maltrattamenti verbali o minacce</a:t>
                      </a:r>
                      <a:endParaRPr lang="de-AT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Nell’ultimo mese, nello svolgimento del Suo lavoro, Lei è stato/a oggetto di qualcuna delle seguenti…?</a:t>
                      </a:r>
                      <a:endParaRPr lang="de-AT" sz="1050" dirty="0">
                        <a:solidFill>
                          <a:schemeClr val="tx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834392"/>
                  </a:ext>
                </a:extLst>
              </a:tr>
              <a:tr h="61082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dirty="0">
                          <a:effectLst/>
                        </a:rPr>
                        <a:t>Attenzioni sessuali indesiderate: Nell’ultimo mese, nello svolgimento del Suo lavoro, Lei è stato/a oggetto di qualcuna delle seguenti…?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92" marR="28592" marT="0" marB="0" anchor="ctr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52419"/>
                  </a:ext>
                </a:extLst>
              </a:tr>
              <a:tr h="61082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Bullismo, molestie, violenza: Negli ultimi dodici mesi nello svolgimento del Suo lavoro, Lei è stato/a oggetto di qualcuna delle seguenti…?</a:t>
                      </a:r>
                      <a:endParaRPr lang="de-AT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92" marR="28592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7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47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1288" y="325488"/>
            <a:ext cx="10515600" cy="63530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Colleghi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sostegno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sociale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005" y="1092869"/>
            <a:ext cx="10488283" cy="53079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89538BE-064D-417D-BB06-1E216D06F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643210"/>
              </p:ext>
            </p:extLst>
          </p:nvPr>
        </p:nvGraphicFramePr>
        <p:xfrm>
          <a:off x="1921288" y="1286278"/>
          <a:ext cx="8231380" cy="513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590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1288" y="325488"/>
            <a:ext cx="10515600" cy="63530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Superiori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sostegno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sociale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005" y="1092869"/>
            <a:ext cx="10488283" cy="53079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E6A5D10E-815F-43CF-A560-A78AB5E8A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038892"/>
              </p:ext>
            </p:extLst>
          </p:nvPr>
        </p:nvGraphicFramePr>
        <p:xfrm>
          <a:off x="1583703" y="1204741"/>
          <a:ext cx="8644379" cy="504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157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969" y="520323"/>
            <a:ext cx="10515600" cy="466345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4D5ADAA-82AF-C8A9-CF81-711ADA219884}"/>
              </a:ext>
            </a:extLst>
          </p:cNvPr>
          <p:cNvSpPr txBox="1">
            <a:spLocks/>
          </p:cNvSpPr>
          <p:nvPr/>
        </p:nvSpPr>
        <p:spPr>
          <a:xfrm>
            <a:off x="1921288" y="325488"/>
            <a:ext cx="10515600" cy="635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Europa: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sostegno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sociale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634BB58-96EA-4291-A423-DFEB0ED3A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897003"/>
              </p:ext>
            </p:extLst>
          </p:nvPr>
        </p:nvGraphicFramePr>
        <p:xfrm>
          <a:off x="1921288" y="1396851"/>
          <a:ext cx="8889819" cy="528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526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9164DC3-28A5-2381-CF96-F19490FCF327}"/>
              </a:ext>
            </a:extLst>
          </p:cNvPr>
          <p:cNvSpPr txBox="1">
            <a:spLocks/>
          </p:cNvSpPr>
          <p:nvPr/>
        </p:nvSpPr>
        <p:spPr>
          <a:xfrm>
            <a:off x="1921288" y="325488"/>
            <a:ext cx="10515600" cy="635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Alto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Adige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sostegno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sociale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97C873B-ABE5-4D5F-A518-9A044612F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607793"/>
              </p:ext>
            </p:extLst>
          </p:nvPr>
        </p:nvGraphicFramePr>
        <p:xfrm>
          <a:off x="1419462" y="1286278"/>
          <a:ext cx="9751301" cy="524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369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0118" y="546036"/>
            <a:ext cx="10515600" cy="484341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Settore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economico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sostegno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sociale</a:t>
            </a:r>
            <a:endParaRPr lang="de-DE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0F6AC42-50A0-16BF-E636-A07E0E53E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47962"/>
              </p:ext>
            </p:extLst>
          </p:nvPr>
        </p:nvGraphicFramePr>
        <p:xfrm>
          <a:off x="1659118" y="1203456"/>
          <a:ext cx="8050490" cy="5214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6532">
                  <a:extLst>
                    <a:ext uri="{9D8B030D-6E8A-4147-A177-3AD203B41FA5}">
                      <a16:colId xmlns:a16="http://schemas.microsoft.com/office/drawing/2014/main" val="814421971"/>
                    </a:ext>
                  </a:extLst>
                </a:gridCol>
                <a:gridCol w="1743958">
                  <a:extLst>
                    <a:ext uri="{9D8B030D-6E8A-4147-A177-3AD203B41FA5}">
                      <a16:colId xmlns:a16="http://schemas.microsoft.com/office/drawing/2014/main" val="2196702239"/>
                    </a:ext>
                  </a:extLst>
                </a:gridCol>
              </a:tblGrid>
              <a:tr h="61775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Settore economico: indicatore supporto sociale (0 = nessuno, 100 = ottimo) (valore medio)</a:t>
                      </a:r>
                      <a:br>
                        <a:rPr lang="it-IT" sz="1000" dirty="0">
                          <a:effectLst/>
                        </a:rPr>
                      </a:br>
                      <a:endParaRPr lang="de-AT" sz="1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71450"/>
                  </a:ext>
                </a:extLst>
              </a:tr>
              <a:tr h="215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Valore medio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2214875092"/>
                  </a:ext>
                </a:extLst>
              </a:tr>
              <a:tr h="37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Agricoltura e silvicoltura, pesca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75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2616812658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Attività manifatturiere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77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1154335697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Edilizia 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77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1811292882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Commercio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3695764264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Trasporti e magazzinaggio 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75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2817953646"/>
                  </a:ext>
                </a:extLst>
              </a:tr>
              <a:tr h="37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Settore alberghiero e di ristorazione 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73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3528022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 err="1">
                          <a:effectLst/>
                        </a:rPr>
                        <a:t>Attività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finanziarie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78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3225321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Amministrazione pubblica, Difesa, assicurazione sociale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73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2798984692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Istruzione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75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429341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Sanità e assistenza sociale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77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1456537784"/>
                  </a:ext>
                </a:extLst>
              </a:tr>
              <a:tr h="38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Altri servizi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75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3162173920"/>
                  </a:ext>
                </a:extLst>
              </a:tr>
              <a:tr h="205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Totale Euregio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76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ctr"/>
                </a:tc>
                <a:extLst>
                  <a:ext uri="{0D108BD9-81ED-4DB2-BD59-A6C34878D82A}">
                    <a16:rowId xmlns:a16="http://schemas.microsoft.com/office/drawing/2014/main" val="3173309942"/>
                  </a:ext>
                </a:extLst>
              </a:tr>
              <a:tr h="312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N= 3.707 Fonte: EWCS Euregio 2021            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 © Euregio &amp; Partner 2023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75" marR="41575" marT="0" marB="0" anchor="b"/>
                </a:tc>
                <a:extLst>
                  <a:ext uri="{0D108BD9-81ED-4DB2-BD59-A6C34878D82A}">
                    <a16:rowId xmlns:a16="http://schemas.microsoft.com/office/drawing/2014/main" val="2244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41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f4048d-ce68-4661-8465-22edca633093">
      <Terms xmlns="http://schemas.microsoft.com/office/infopath/2007/PartnerControls"/>
    </lcf76f155ced4ddcb4097134ff3c332f>
    <TaxCatchAll xmlns="42adf50c-6195-4521-aba5-e1c7182489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5B6771431FB4C84FC8F80C95F2FAE" ma:contentTypeVersion="16" ma:contentTypeDescription="Create a new document." ma:contentTypeScope="" ma:versionID="bac0dc612c9c21549ab90569cc509087">
  <xsd:schema xmlns:xsd="http://www.w3.org/2001/XMLSchema" xmlns:xs="http://www.w3.org/2001/XMLSchema" xmlns:p="http://schemas.microsoft.com/office/2006/metadata/properties" xmlns:ns2="9ef4048d-ce68-4661-8465-22edca633093" xmlns:ns3="42adf50c-6195-4521-aba5-e1c71824897d" targetNamespace="http://schemas.microsoft.com/office/2006/metadata/properties" ma:root="true" ma:fieldsID="d9b0437361b68cf517802882dc12759d" ns2:_="" ns3:_="">
    <xsd:import namespace="9ef4048d-ce68-4661-8465-22edca633093"/>
    <xsd:import namespace="42adf50c-6195-4521-aba5-e1c7182489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4048d-ce68-4661-8465-22edca633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edd1c77-ecac-4adc-8928-a4b79cad4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df50c-6195-4521-aba5-e1c7182489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72a489-e56d-480f-b9ac-5431754bc192}" ma:internalName="TaxCatchAll" ma:showField="CatchAllData" ma:web="42adf50c-6195-4521-aba5-e1c718248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241E70-FC53-42E5-8B70-5195C5B6337B}">
  <ds:schemaRefs>
    <ds:schemaRef ds:uri="9ef4048d-ce68-4661-8465-22edca633093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2adf50c-6195-4521-aba5-e1c71824897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BFD9DD-D3FE-4BB7-B49C-C347B3B87E6A}">
  <ds:schemaRefs>
    <ds:schemaRef ds:uri="42adf50c-6195-4521-aba5-e1c71824897d"/>
    <ds:schemaRef ds:uri="9ef4048d-ce68-4661-8465-22edca6330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8B21BE-FF77-4962-8920-BBDEFCA140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1513</Words>
  <Application>Microsoft Office PowerPoint</Application>
  <PresentationFormat>Widescreen</PresentationFormat>
  <Paragraphs>424</Paragraphs>
  <Slides>19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Frutiger LT Std 55 Roman</vt:lpstr>
      <vt:lpstr>GT Eesti Display Rg</vt:lpstr>
      <vt:lpstr>Source Sans Pro</vt:lpstr>
      <vt:lpstr>Source Sans Pro Light</vt:lpstr>
      <vt:lpstr>Source Serif Pro</vt:lpstr>
      <vt:lpstr>Office</vt:lpstr>
      <vt:lpstr>2_Office</vt:lpstr>
      <vt:lpstr>1_Office</vt:lpstr>
      <vt:lpstr>Presentazione standard di PowerPoint</vt:lpstr>
      <vt:lpstr> Definizione: interazione sociale </vt:lpstr>
      <vt:lpstr>Presentazione standard di PowerPoint</vt:lpstr>
      <vt:lpstr>Interazione sociale: domande</vt:lpstr>
      <vt:lpstr>Colleghi: sostegno sociale</vt:lpstr>
      <vt:lpstr>Superiori: sostegno sociale</vt:lpstr>
      <vt:lpstr> </vt:lpstr>
      <vt:lpstr>Presentazione standard di PowerPoint</vt:lpstr>
      <vt:lpstr>Settore economico: sostegno sociale</vt:lpstr>
      <vt:lpstr>Gruppo professionale: sostegno sociale</vt:lpstr>
      <vt:lpstr>Età: sostegno sociale</vt:lpstr>
      <vt:lpstr> Europa: svantaggi percepiti</vt:lpstr>
      <vt:lpstr>Alto Adige: svantaggi percepiti</vt:lpstr>
      <vt:lpstr> </vt:lpstr>
      <vt:lpstr>Presentazione standard di PowerPoint</vt:lpstr>
      <vt:lpstr>Europa: intimidazione sul posto di lavoro</vt:lpstr>
      <vt:lpstr>Presentazione standard di PowerPoint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Übliche Wochenstunden</dc:title>
  <dc:creator>Steuerspartage</dc:creator>
  <cp:lastModifiedBy>Tommaso Badia</cp:lastModifiedBy>
  <cp:revision>38</cp:revision>
  <cp:lastPrinted>2023-11-17T10:58:02Z</cp:lastPrinted>
  <dcterms:created xsi:type="dcterms:W3CDTF">2022-06-28T13:49:03Z</dcterms:created>
  <dcterms:modified xsi:type="dcterms:W3CDTF">2023-11-17T11:03:05Z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0x0101000695B6771431FB4C84FC8F80C95F2FAE</vt:lpwstr>
  </property>
</Properties>
</file>