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5.xml" ContentType="application/vnd.openxmlformats-officedocument.themeOverrid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</p:sldMasterIdLst>
  <p:notesMasterIdLst>
    <p:notesMasterId r:id="rId26"/>
  </p:notesMasterIdLst>
  <p:sldIdLst>
    <p:sldId id="357" r:id="rId7"/>
    <p:sldId id="413" r:id="rId8"/>
    <p:sldId id="414" r:id="rId9"/>
    <p:sldId id="433" r:id="rId10"/>
    <p:sldId id="430" r:id="rId11"/>
    <p:sldId id="459" r:id="rId12"/>
    <p:sldId id="434" r:id="rId13"/>
    <p:sldId id="435" r:id="rId14"/>
    <p:sldId id="420" r:id="rId15"/>
    <p:sldId id="424" r:id="rId16"/>
    <p:sldId id="417" r:id="rId17"/>
    <p:sldId id="423" r:id="rId18"/>
    <p:sldId id="422" r:id="rId19"/>
    <p:sldId id="437" r:id="rId20"/>
    <p:sldId id="425" r:id="rId21"/>
    <p:sldId id="427" r:id="rId22"/>
    <p:sldId id="428" r:id="rId23"/>
    <p:sldId id="429" r:id="rId24"/>
    <p:sldId id="361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5101" autoAdjust="0"/>
  </p:normalViewPr>
  <p:slideViewPr>
    <p:cSldViewPr snapToGrid="0">
      <p:cViewPr varScale="1">
        <p:scale>
          <a:sx n="130" d="100"/>
          <a:sy n="130" d="100"/>
        </p:scale>
        <p:origin x="593" y="5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6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8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11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Ihre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Kollegen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helfen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Ihnen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oder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unterstützen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Sie (%)</a:t>
            </a:r>
          </a:p>
        </c:rich>
      </c:tx>
      <c:layout>
        <c:manualLayout>
          <c:xMode val="edge"/>
          <c:yMode val="edge"/>
          <c:x val="8.1566394815725061E-3"/>
          <c:y val="6.055315508959708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it-IT" sz="11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500296296296291"/>
          <c:y val="0.13356959064327487"/>
          <c:w val="0.76535074074074061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'1_Einzelne_Soz_Items'!$P$14</c:f>
              <c:strCache>
                <c:ptCount val="1"/>
                <c:pt idx="0">
                  <c:v>Selten oder nie</c:v>
                </c:pt>
              </c:strCache>
            </c:strRef>
          </c:tx>
          <c:spPr>
            <a:solidFill>
              <a:srgbClr val="CE1E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'1_Einzelne_Soz_Items'!$O$15:$O$23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'1_Einzelne_Soz_Items'!$P$15:$P$23</c:f>
              <c:numCache>
                <c:formatCode>0</c:formatCode>
                <c:ptCount val="9"/>
                <c:pt idx="0">
                  <c:v>7.7</c:v>
                </c:pt>
                <c:pt idx="1">
                  <c:v>7.1999999999999993</c:v>
                </c:pt>
                <c:pt idx="2">
                  <c:v>4.5999999999999996</c:v>
                </c:pt>
                <c:pt idx="3">
                  <c:v>6.5</c:v>
                </c:pt>
                <c:pt idx="4">
                  <c:v>7.0000000000000009</c:v>
                </c:pt>
                <c:pt idx="5">
                  <c:v>10.199999999999999</c:v>
                </c:pt>
                <c:pt idx="6">
                  <c:v>9.4</c:v>
                </c:pt>
                <c:pt idx="7">
                  <c:v>7.5</c:v>
                </c:pt>
                <c:pt idx="8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B-4FC1-9316-A4D244C30E43}"/>
            </c:ext>
          </c:extLst>
        </c:ser>
        <c:ser>
          <c:idx val="1"/>
          <c:order val="1"/>
          <c:tx>
            <c:strRef>
              <c:f>'1_Einzelne_Soz_Items'!$Q$14</c:f>
              <c:strCache>
                <c:ptCount val="1"/>
                <c:pt idx="0">
                  <c:v>Manchmal</c:v>
                </c:pt>
              </c:strCache>
            </c:strRef>
          </c:tx>
          <c:spPr>
            <a:solidFill>
              <a:srgbClr val="A2AAB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'1_Einzelne_Soz_Items'!$O$15:$O$23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'1_Einzelne_Soz_Items'!$Q$15:$Q$23</c:f>
              <c:numCache>
                <c:formatCode>0</c:formatCode>
                <c:ptCount val="9"/>
                <c:pt idx="0">
                  <c:v>15.299999999999999</c:v>
                </c:pt>
                <c:pt idx="1">
                  <c:v>11.3</c:v>
                </c:pt>
                <c:pt idx="2">
                  <c:v>15.6</c:v>
                </c:pt>
                <c:pt idx="3">
                  <c:v>14.099999999999998</c:v>
                </c:pt>
                <c:pt idx="4">
                  <c:v>7.3999999999999995</c:v>
                </c:pt>
                <c:pt idx="5">
                  <c:v>17.299999999999997</c:v>
                </c:pt>
                <c:pt idx="6">
                  <c:v>11</c:v>
                </c:pt>
                <c:pt idx="7">
                  <c:v>12.6</c:v>
                </c:pt>
                <c:pt idx="8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2B-4FC1-9316-A4D244C30E43}"/>
            </c:ext>
          </c:extLst>
        </c:ser>
        <c:ser>
          <c:idx val="2"/>
          <c:order val="2"/>
          <c:tx>
            <c:strRef>
              <c:f>'1_Einzelne_Soz_Items'!$R$14</c:f>
              <c:strCache>
                <c:ptCount val="1"/>
                <c:pt idx="0">
                  <c:v>Häufig oder immer</c:v>
                </c:pt>
              </c:strCache>
            </c:strRef>
          </c:tx>
          <c:spPr>
            <a:solidFill>
              <a:srgbClr val="2A5EA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'1_Einzelne_Soz_Items'!$O$15:$O$23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'1_Einzelne_Soz_Items'!$R$15:$R$23</c:f>
              <c:numCache>
                <c:formatCode>0</c:formatCode>
                <c:ptCount val="9"/>
                <c:pt idx="0">
                  <c:v>76.900000000000006</c:v>
                </c:pt>
                <c:pt idx="1">
                  <c:v>81.5</c:v>
                </c:pt>
                <c:pt idx="2">
                  <c:v>79.800000000000011</c:v>
                </c:pt>
                <c:pt idx="3">
                  <c:v>79.3</c:v>
                </c:pt>
                <c:pt idx="4">
                  <c:v>85.6</c:v>
                </c:pt>
                <c:pt idx="5">
                  <c:v>72.5</c:v>
                </c:pt>
                <c:pt idx="6">
                  <c:v>79.600000000000009</c:v>
                </c:pt>
                <c:pt idx="7">
                  <c:v>79.900000000000006</c:v>
                </c:pt>
                <c:pt idx="8">
                  <c:v>79.2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2B-4FC1-9316-A4D244C30E4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ctr">
              <a:defRPr lang="en-US" sz="1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32933646316884674"/>
          <c:y val="0.89352740871691083"/>
          <c:w val="0.53834740740740739"/>
          <c:h val="8.8201169590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6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en-US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Ihr Vorgesetzter hilft Ihnen oder unterstützt Sie (%)</a:t>
            </a:r>
          </a:p>
        </c:rich>
      </c:tx>
      <c:layout>
        <c:manualLayout>
          <c:xMode val="edge"/>
          <c:yMode val="edge"/>
          <c:x val="8.1566666666666662E-3"/>
          <c:y val="2.34122807017543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en-US" sz="20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029925925925932"/>
          <c:y val="0.10386198830409359"/>
          <c:w val="0.73712851851851857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'1_Einzelne_Soz_Items'!$P$27</c:f>
              <c:strCache>
                <c:ptCount val="1"/>
                <c:pt idx="0">
                  <c:v>Selten oder nie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'1_Einzelne_Soz_Items'!$O$28:$O$36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'1_Einzelne_Soz_Items'!$P$28:$P$36</c:f>
              <c:numCache>
                <c:formatCode>0</c:formatCode>
                <c:ptCount val="9"/>
                <c:pt idx="0">
                  <c:v>13.700000000000001</c:v>
                </c:pt>
                <c:pt idx="1">
                  <c:v>13.4</c:v>
                </c:pt>
                <c:pt idx="2">
                  <c:v>12.6</c:v>
                </c:pt>
                <c:pt idx="3">
                  <c:v>13.200000000000001</c:v>
                </c:pt>
                <c:pt idx="4">
                  <c:v>11</c:v>
                </c:pt>
                <c:pt idx="5">
                  <c:v>15</c:v>
                </c:pt>
                <c:pt idx="6">
                  <c:v>19.8</c:v>
                </c:pt>
                <c:pt idx="7">
                  <c:v>12.1</c:v>
                </c:pt>
                <c:pt idx="8">
                  <c:v>14.799999999999999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DC-49A6-AAA3-D5B98B793E05}"/>
            </c:ext>
          </c:extLst>
        </c:ser>
        <c:ser>
          <c:idx val="1"/>
          <c:order val="1"/>
          <c:tx>
            <c:strRef>
              <c:f>'1_Einzelne_Soz_Items'!$Q$27</c:f>
              <c:strCache>
                <c:ptCount val="1"/>
                <c:pt idx="0">
                  <c:v>Manchmal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'1_Einzelne_Soz_Items'!$O$28:$O$36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'1_Einzelne_Soz_Items'!$Q$28:$Q$36</c:f>
              <c:numCache>
                <c:formatCode>0</c:formatCode>
                <c:ptCount val="9"/>
                <c:pt idx="0">
                  <c:v>22.7</c:v>
                </c:pt>
                <c:pt idx="1">
                  <c:v>19.400000000000002</c:v>
                </c:pt>
                <c:pt idx="2">
                  <c:v>20.5</c:v>
                </c:pt>
                <c:pt idx="3">
                  <c:v>20.9</c:v>
                </c:pt>
                <c:pt idx="4">
                  <c:v>12.1</c:v>
                </c:pt>
                <c:pt idx="5">
                  <c:v>18.399999999999999</c:v>
                </c:pt>
                <c:pt idx="6">
                  <c:v>14.799999999999999</c:v>
                </c:pt>
                <c:pt idx="7">
                  <c:v>17</c:v>
                </c:pt>
                <c:pt idx="8">
                  <c:v>16.100000000000001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DC-49A6-AAA3-D5B98B793E05}"/>
            </c:ext>
          </c:extLst>
        </c:ser>
        <c:ser>
          <c:idx val="2"/>
          <c:order val="2"/>
          <c:tx>
            <c:strRef>
              <c:f>'1_Einzelne_Soz_Items'!$R$27</c:f>
              <c:strCache>
                <c:ptCount val="1"/>
                <c:pt idx="0">
                  <c:v>Häufig oder immer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'1_Einzelne_Soz_Items'!$O$28:$O$36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Euregio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'1_Einzelne_Soz_Items'!$R$28:$R$36</c:f>
              <c:numCache>
                <c:formatCode>0</c:formatCode>
                <c:ptCount val="9"/>
                <c:pt idx="0">
                  <c:v>63.6</c:v>
                </c:pt>
                <c:pt idx="1">
                  <c:v>67.2</c:v>
                </c:pt>
                <c:pt idx="2">
                  <c:v>66.900000000000006</c:v>
                </c:pt>
                <c:pt idx="3">
                  <c:v>65.8</c:v>
                </c:pt>
                <c:pt idx="4">
                  <c:v>76.900000000000006</c:v>
                </c:pt>
                <c:pt idx="5">
                  <c:v>66.600000000000009</c:v>
                </c:pt>
                <c:pt idx="6">
                  <c:v>65.3</c:v>
                </c:pt>
                <c:pt idx="7">
                  <c:v>70.8</c:v>
                </c:pt>
                <c:pt idx="8">
                  <c:v>69.099999999999994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DC-49A6-AAA3-D5B98B793E0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07248398851179"/>
          <c:y val="0.89915503459794799"/>
          <c:w val="0.51718074074074072"/>
          <c:h val="8.8201169590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Soziale Unterstützung (0= gar keine, 100= ausgezeichnet) (MW)</a:t>
            </a:r>
          </a:p>
        </c:rich>
      </c:tx>
      <c:layout>
        <c:manualLayout>
          <c:xMode val="edge"/>
          <c:yMode val="edge"/>
          <c:x val="8.1566394815725061E-3"/>
          <c:y val="2.34129508184735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it-IT" sz="20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0288611202465281"/>
          <c:y val="0.10038665833777514"/>
          <c:w val="0.77637342991226765"/>
          <c:h val="0.77038086187948351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48-4CCD-A177-C014CFC505B0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48-4CCD-A177-C014CFC505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'2_Merkmal_Soz'!$B$3:$B$11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Europaregion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'2_Merkmal_Soz'!$C$3:$C$11</c:f>
              <c:numCache>
                <c:formatCode>0</c:formatCode>
                <c:ptCount val="9"/>
                <c:pt idx="0">
                  <c:v>74.913200000000003</c:v>
                </c:pt>
                <c:pt idx="1">
                  <c:v>75.887299999999996</c:v>
                </c:pt>
                <c:pt idx="2">
                  <c:v>76.106200000000001</c:v>
                </c:pt>
                <c:pt idx="3">
                  <c:v>75.617699999999999</c:v>
                </c:pt>
                <c:pt idx="4">
                  <c:v>81.229500000000002</c:v>
                </c:pt>
                <c:pt idx="5">
                  <c:v>72.967500000000001</c:v>
                </c:pt>
                <c:pt idx="6">
                  <c:v>75.130300000000005</c:v>
                </c:pt>
                <c:pt idx="7">
                  <c:v>76.623900000000006</c:v>
                </c:pt>
                <c:pt idx="8">
                  <c:v>76.776010472189142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48-4CCD-A177-C014CFC505B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1100" b="0">
                <a:solidFill>
                  <a:schemeClr val="tx2"/>
                </a:solidFill>
                <a:latin typeface="Source Sans Pro" panose="020B0503030403020204" pitchFamily="34" charset="0"/>
              </a:defRPr>
            </a:pP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Südtirol: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Soziale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Unterstützung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am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Arbeitsplatz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nach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Sprache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, die am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besten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beherrscht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wird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(0=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 gar </a:t>
            </a:r>
            <a:r>
              <a:rPr lang="en-US" sz="2000" b="0" baseline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keine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, 100 = </a:t>
            </a:r>
            <a:r>
              <a:rPr lang="en-US" sz="2000" b="0" baseline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ausgezeichnet</a:t>
            </a:r>
            <a:r>
              <a:rPr lang="en-US" sz="2000" b="0" baseline="0" dirty="0">
                <a:solidFill>
                  <a:schemeClr val="tx2"/>
                </a:solidFill>
                <a:latin typeface="Source Sans Pro" panose="020B0503030403020204" pitchFamily="34" charset="0"/>
              </a:rPr>
              <a:t>) (MW)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1.2698989898989901E-2"/>
          <c:y val="8.81944444444444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096963539031234"/>
          <c:y val="0.20760490977265567"/>
          <c:w val="0.77971453795725831"/>
          <c:h val="0.5899411448295112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2A5EA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E517-4E78-B3B8-6DBD1664B2D6}"/>
              </c:ext>
            </c:extLst>
          </c:dPt>
          <c:dPt>
            <c:idx val="3"/>
            <c:invertIfNegative val="0"/>
            <c:bubble3D val="0"/>
            <c:spPr>
              <a:solidFill>
                <a:srgbClr val="2A5EAD">
                  <a:lumMod val="40000"/>
                  <a:lumOff val="6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E517-4E78-B3B8-6DBD1664B2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E517-4E78-B3B8-6DBD1664B2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'2_Merkmal_Soz'!$M$21:$M$26</c:f>
              <c:strCache>
                <c:ptCount val="6"/>
                <c:pt idx="0">
                  <c:v>Deutsch</c:v>
                </c:pt>
                <c:pt idx="1">
                  <c:v>Italienisch</c:v>
                </c:pt>
                <c:pt idx="2">
                  <c:v>Ladinisch</c:v>
                </c:pt>
                <c:pt idx="3">
                  <c:v>Andere Sprachen</c:v>
                </c:pt>
                <c:pt idx="4">
                  <c:v>Mehrere Sprachen</c:v>
                </c:pt>
                <c:pt idx="5">
                  <c:v>Südtirol gesamt</c:v>
                </c:pt>
              </c:strCache>
            </c:strRef>
          </c:cat>
          <c:val>
            <c:numRef>
              <c:f>'2_Merkmal_Soz'!$N$21:$N$26</c:f>
              <c:numCache>
                <c:formatCode>General</c:formatCode>
                <c:ptCount val="6"/>
                <c:pt idx="0">
                  <c:v>79</c:v>
                </c:pt>
                <c:pt idx="1">
                  <c:v>71</c:v>
                </c:pt>
                <c:pt idx="2">
                  <c:v>70</c:v>
                </c:pt>
                <c:pt idx="3">
                  <c:v>65</c:v>
                </c:pt>
                <c:pt idx="4">
                  <c:v>72</c:v>
                </c:pt>
                <c:pt idx="5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517-4E78-B3B8-6DBD1664B2D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1073966928"/>
        <c:axId val="-1073954960"/>
      </c:barChart>
      <c:catAx>
        <c:axId val="-107396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 anchor="t" anchorCtr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de-DE"/>
          </a:p>
        </c:txPr>
        <c:crossAx val="-1073954960"/>
        <c:crosses val="autoZero"/>
        <c:auto val="1"/>
        <c:lblAlgn val="ctr"/>
        <c:lblOffset val="100"/>
        <c:noMultiLvlLbl val="0"/>
      </c:catAx>
      <c:valAx>
        <c:axId val="-107395496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900">
                <a:solidFill>
                  <a:schemeClr val="tx1"/>
                </a:solidFill>
              </a:defRPr>
            </a:pPr>
            <a:endParaRPr lang="de-DE"/>
          </a:p>
        </c:txPr>
        <c:crossAx val="-10739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 algn="l">
              <a:defRPr sz="1100" b="0">
                <a:solidFill>
                  <a:schemeClr val="tx2"/>
                </a:solidFill>
                <a:latin typeface="Source Sans Pro" panose="020B0503030403020204" pitchFamily="34" charset="0"/>
              </a:defRPr>
            </a:pP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Alter: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Merkmal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Soziale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Unterstützung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 (0= gar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keine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, 100= </a:t>
            </a:r>
            <a:r>
              <a:rPr lang="en-US" sz="2000" b="0" dirty="0" err="1">
                <a:solidFill>
                  <a:schemeClr val="tx2"/>
                </a:solidFill>
                <a:latin typeface="Source Sans Pro" panose="020B0503030403020204" pitchFamily="34" charset="0"/>
              </a:rPr>
              <a:t>ausgezeichnet</a:t>
            </a:r>
            <a:r>
              <a:rPr lang="en-US" sz="2000" b="0" dirty="0">
                <a:solidFill>
                  <a:schemeClr val="tx2"/>
                </a:solidFill>
                <a:latin typeface="Source Sans Pro" panose="020B0503030403020204" pitchFamily="34" charset="0"/>
              </a:rPr>
              <a:t>) (MW)</a:t>
            </a:r>
          </a:p>
        </c:rich>
      </c:tx>
      <c:layout>
        <c:manualLayout>
          <c:xMode val="edge"/>
          <c:yMode val="edge"/>
          <c:x val="1.2698989898989901E-2"/>
          <c:y val="8.819444444444444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3333333333333"/>
          <c:y val="0.15183918128654972"/>
          <c:w val="0.79775092592592589"/>
          <c:h val="0.601145614035087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'6_Merk_Soz_Alter'!$C$4</c:f>
              <c:strCache>
                <c:ptCount val="1"/>
                <c:pt idx="0">
                  <c:v>Mittelwert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25D-46F6-8975-DC7F94A928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25D-46F6-8975-DC7F94A928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A25D-46F6-8975-DC7F94A928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'6_Merk_Soz_Alter'!$B$5:$B$8</c:f>
              <c:strCache>
                <c:ptCount val="4"/>
                <c:pt idx="0">
                  <c:v>Unter 35</c:v>
                </c:pt>
                <c:pt idx="1">
                  <c:v>35 bis 49 Jahre</c:v>
                </c:pt>
                <c:pt idx="2">
                  <c:v>50 Jahre und älter</c:v>
                </c:pt>
                <c:pt idx="3">
                  <c:v>Europaregion gesamt</c:v>
                </c:pt>
              </c:strCache>
            </c:strRef>
          </c:cat>
          <c:val>
            <c:numRef>
              <c:f>'6_Merk_Soz_Alter'!$C$5:$C$8</c:f>
              <c:numCache>
                <c:formatCode>0</c:formatCode>
                <c:ptCount val="4"/>
                <c:pt idx="0">
                  <c:v>77.617800000000003</c:v>
                </c:pt>
                <c:pt idx="1">
                  <c:v>76.460999999999999</c:v>
                </c:pt>
                <c:pt idx="2">
                  <c:v>72.668999999999997</c:v>
                </c:pt>
                <c:pt idx="3">
                  <c:v>75.661000000000001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5D-46F6-8975-DC7F94A928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1073966928"/>
        <c:axId val="-1073954960"/>
      </c:barChart>
      <c:catAx>
        <c:axId val="-10739669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 anchor="t" anchorCtr="0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de-DE"/>
          </a:p>
        </c:txPr>
        <c:crossAx val="-1073954960"/>
        <c:crosses val="autoZero"/>
        <c:auto val="1"/>
        <c:lblAlgn val="ctr"/>
        <c:lblOffset val="100"/>
        <c:noMultiLvlLbl val="0"/>
      </c:catAx>
      <c:valAx>
        <c:axId val="-1073954960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de-DE"/>
          </a:p>
        </c:txPr>
        <c:crossAx val="-107396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"Wurden Sie in den vergangenen 12 Monaten jemals am Arbeitsplatz diskriminiert?" (%)</a:t>
            </a:r>
          </a:p>
        </c:rich>
      </c:tx>
      <c:layout>
        <c:manualLayout>
          <c:xMode val="edge"/>
          <c:yMode val="edge"/>
          <c:x val="1.562720586159189E-2"/>
          <c:y val="2.341313539929813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it-IT" sz="20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5439185185185187"/>
          <c:y val="0.13356959064327487"/>
          <c:w val="0.7159618518518519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'10_Einzelne_Benach_Items'!$M$8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'10_Einzelne_Benach_Items'!$L$9:$L$17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Europaregion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'10_Einzelne_Benach_Items'!$M$9:$M$17</c:f>
              <c:numCache>
                <c:formatCode>0</c:formatCode>
                <c:ptCount val="9"/>
                <c:pt idx="0">
                  <c:v>14.7</c:v>
                </c:pt>
                <c:pt idx="1">
                  <c:v>7.8</c:v>
                </c:pt>
                <c:pt idx="2">
                  <c:v>5.5</c:v>
                </c:pt>
                <c:pt idx="3">
                  <c:v>9.3000000000000007</c:v>
                </c:pt>
                <c:pt idx="4">
                  <c:v>9.5</c:v>
                </c:pt>
                <c:pt idx="5">
                  <c:v>9.9</c:v>
                </c:pt>
                <c:pt idx="6">
                  <c:v>10</c:v>
                </c:pt>
                <c:pt idx="7">
                  <c:v>10.6</c:v>
                </c:pt>
                <c:pt idx="8">
                  <c:v>11.4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3-4EA1-86E2-002EBBFAE3A3}"/>
            </c:ext>
          </c:extLst>
        </c:ser>
        <c:ser>
          <c:idx val="1"/>
          <c:order val="1"/>
          <c:tx>
            <c:strRef>
              <c:f>'10_Einzelne_Benach_Items'!$N$8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'10_Einzelne_Benach_Items'!$L$9:$L$17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Europaregion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'10_Einzelne_Benach_Items'!$N$9:$N$17</c:f>
              <c:numCache>
                <c:formatCode>0</c:formatCode>
                <c:ptCount val="9"/>
                <c:pt idx="0">
                  <c:v>85.3</c:v>
                </c:pt>
                <c:pt idx="1">
                  <c:v>92.2</c:v>
                </c:pt>
                <c:pt idx="2">
                  <c:v>94.5</c:v>
                </c:pt>
                <c:pt idx="3">
                  <c:v>90.7</c:v>
                </c:pt>
                <c:pt idx="4">
                  <c:v>90.5</c:v>
                </c:pt>
                <c:pt idx="5">
                  <c:v>90.100000000000009</c:v>
                </c:pt>
                <c:pt idx="6">
                  <c:v>90</c:v>
                </c:pt>
                <c:pt idx="7">
                  <c:v>89.4</c:v>
                </c:pt>
                <c:pt idx="8">
                  <c:v>88.6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3-4EA1-86E2-002EBBFAE3A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076"/>
          <c:y val="0.90598654970760228"/>
          <c:w val="0.37136592592592588"/>
          <c:h val="8.8201169590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11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Südtirol: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Erlebte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Benachteiligung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nach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Sprache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, in der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gedacht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und die am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besten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beherrscht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wird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(%)</a:t>
            </a:r>
          </a:p>
        </c:rich>
      </c:tx>
      <c:layout>
        <c:manualLayout>
          <c:xMode val="edge"/>
          <c:yMode val="edge"/>
          <c:x val="1.1011029547929275E-3"/>
          <c:y val="2.34130284484812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it-IT" sz="11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3770941071535856"/>
          <c:y val="0.13356959064327487"/>
          <c:w val="0.73264417855541841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'9_Merk_Benach'!$R$37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46-4667-A63A-8B3A6C9A3B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46-4667-A63A-8B3A6C9A3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'9_Merk_Benach'!$Q$38:$Q$43</c:f>
              <c:strCache>
                <c:ptCount val="6"/>
                <c:pt idx="0">
                  <c:v>Deutsch</c:v>
                </c:pt>
                <c:pt idx="1">
                  <c:v>Italienisch</c:v>
                </c:pt>
                <c:pt idx="2">
                  <c:v>Ladinisch</c:v>
                </c:pt>
                <c:pt idx="3">
                  <c:v>Andere Sprache</c:v>
                </c:pt>
                <c:pt idx="4">
                  <c:v>Mehrere Sprachen</c:v>
                </c:pt>
                <c:pt idx="5">
                  <c:v>Europaregion gesamt</c:v>
                </c:pt>
              </c:strCache>
            </c:strRef>
          </c:cat>
          <c:val>
            <c:numRef>
              <c:f>'9_Merk_Benach'!$R$38:$R$43</c:f>
              <c:numCache>
                <c:formatCode>0</c:formatCode>
                <c:ptCount val="6"/>
                <c:pt idx="0">
                  <c:v>90.5</c:v>
                </c:pt>
                <c:pt idx="1">
                  <c:v>94.5</c:v>
                </c:pt>
                <c:pt idx="2">
                  <c:v>85.7</c:v>
                </c:pt>
                <c:pt idx="3">
                  <c:v>95.7</c:v>
                </c:pt>
                <c:pt idx="4">
                  <c:v>89</c:v>
                </c:pt>
                <c:pt idx="5">
                  <c:v>91.4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46-4667-A63A-8B3A6C9A3BCA}"/>
            </c:ext>
          </c:extLst>
        </c:ser>
        <c:ser>
          <c:idx val="1"/>
          <c:order val="1"/>
          <c:tx>
            <c:strRef>
              <c:f>'9_Merk_Benach'!$S$37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946-4667-A63A-8B3A6C9A3B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946-4667-A63A-8B3A6C9A3B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'9_Merk_Benach'!$Q$38:$Q$43</c:f>
              <c:strCache>
                <c:ptCount val="6"/>
                <c:pt idx="0">
                  <c:v>Deutsch</c:v>
                </c:pt>
                <c:pt idx="1">
                  <c:v>Italienisch</c:v>
                </c:pt>
                <c:pt idx="2">
                  <c:v>Ladinisch</c:v>
                </c:pt>
                <c:pt idx="3">
                  <c:v>Andere Sprache</c:v>
                </c:pt>
                <c:pt idx="4">
                  <c:v>Mehrere Sprachen</c:v>
                </c:pt>
                <c:pt idx="5">
                  <c:v>Europaregion gesamt</c:v>
                </c:pt>
              </c:strCache>
            </c:strRef>
          </c:cat>
          <c:val>
            <c:numRef>
              <c:f>'9_Merk_Benach'!$S$38:$S$43</c:f>
              <c:numCache>
                <c:formatCode>0</c:formatCode>
                <c:ptCount val="6"/>
                <c:pt idx="0">
                  <c:v>9.5</c:v>
                </c:pt>
                <c:pt idx="1">
                  <c:v>5.5</c:v>
                </c:pt>
                <c:pt idx="2">
                  <c:v>14.3</c:v>
                </c:pt>
                <c:pt idx="3">
                  <c:v>4.3</c:v>
                </c:pt>
                <c:pt idx="4">
                  <c:v>11</c:v>
                </c:pt>
                <c:pt idx="5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946-4667-A63A-8B3A6C9A3BC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076"/>
          <c:y val="0.90598654970760228"/>
          <c:w val="0.37136592592592588"/>
          <c:h val="8.8201169590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 rtl="0">
              <a:defRPr lang="it-IT" sz="1100" b="0" i="0" u="none" strike="noStrike" kern="1200" spc="0" baseline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pP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Einschüchterung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am </a:t>
            </a:r>
            <a:r>
              <a:rPr lang="en-US" sz="2000" b="0" i="0" u="none" strike="noStrike" kern="1200" spc="0" baseline="0" dirty="0" err="1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Arbeitsplatz</a:t>
            </a:r>
            <a:r>
              <a:rPr lang="en-US" sz="2000" b="0" i="0" u="none" strike="noStrike" kern="1200" spc="0" baseline="0" dirty="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rPr>
              <a:t> (%)</a:t>
            </a:r>
          </a:p>
        </c:rich>
      </c:tx>
      <c:layout>
        <c:manualLayout>
          <c:xMode val="edge"/>
          <c:yMode val="edge"/>
          <c:x val="8.1566666666666662E-3"/>
          <c:y val="2.341228070175439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 rtl="0">
            <a:defRPr lang="it-IT" sz="1100" b="0" i="0" u="none" strike="noStrike" kern="1200" spc="0" baseline="0">
              <a:solidFill>
                <a:schemeClr val="tx1"/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24263259259259259"/>
          <c:y val="0.13356959064327487"/>
          <c:w val="0.72772111111111115"/>
          <c:h val="0.691252339181286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Vorstellung!$C$511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Vorstellung!$B$512:$B$520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Europaregion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Vorstellung!$C$512:$C$520</c:f>
              <c:numCache>
                <c:formatCode>0</c:formatCode>
                <c:ptCount val="9"/>
                <c:pt idx="0">
                  <c:v>83.5</c:v>
                </c:pt>
                <c:pt idx="1">
                  <c:v>91.8</c:v>
                </c:pt>
                <c:pt idx="2">
                  <c:v>96.1</c:v>
                </c:pt>
                <c:pt idx="3">
                  <c:v>90.600000000000009</c:v>
                </c:pt>
                <c:pt idx="4">
                  <c:v>87.2</c:v>
                </c:pt>
                <c:pt idx="5">
                  <c:v>94.399999999999991</c:v>
                </c:pt>
                <c:pt idx="6">
                  <c:v>86.2</c:v>
                </c:pt>
                <c:pt idx="7">
                  <c:v>84.5</c:v>
                </c:pt>
                <c:pt idx="8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8-44C4-B99B-3E79519A3307}"/>
            </c:ext>
          </c:extLst>
        </c:ser>
        <c:ser>
          <c:idx val="1"/>
          <c:order val="1"/>
          <c:tx>
            <c:strRef>
              <c:f>Vorstellung!$D$511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Source Sans Pro Light" panose="020B0403030403020204" pitchFamily="34" charset="0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Vorstellung!$B$512:$B$520</c:f>
              <c:strCache>
                <c:ptCount val="9"/>
                <c:pt idx="0">
                  <c:v>Bundesland Tirol</c:v>
                </c:pt>
                <c:pt idx="1">
                  <c:v>Südtirol</c:v>
                </c:pt>
                <c:pt idx="2">
                  <c:v>Trentino</c:v>
                </c:pt>
                <c:pt idx="3">
                  <c:v>Europaregion gesamt</c:v>
                </c:pt>
                <c:pt idx="4">
                  <c:v>Österreich</c:v>
                </c:pt>
                <c:pt idx="5">
                  <c:v>Italien</c:v>
                </c:pt>
                <c:pt idx="6">
                  <c:v>Deutschland</c:v>
                </c:pt>
                <c:pt idx="7">
                  <c:v>Schweiz</c:v>
                </c:pt>
                <c:pt idx="8">
                  <c:v>EU gesamt</c:v>
                </c:pt>
              </c:strCache>
            </c:strRef>
          </c:cat>
          <c:val>
            <c:numRef>
              <c:f>Vorstellung!$D$512:$D$520</c:f>
              <c:numCache>
                <c:formatCode>0</c:formatCode>
                <c:ptCount val="9"/>
                <c:pt idx="0">
                  <c:v>16.5</c:v>
                </c:pt>
                <c:pt idx="1">
                  <c:v>8.2000000000000011</c:v>
                </c:pt>
                <c:pt idx="2">
                  <c:v>3.9</c:v>
                </c:pt>
                <c:pt idx="3">
                  <c:v>9.4</c:v>
                </c:pt>
                <c:pt idx="4">
                  <c:v>12.8</c:v>
                </c:pt>
                <c:pt idx="5">
                  <c:v>5.6000000000000005</c:v>
                </c:pt>
                <c:pt idx="6">
                  <c:v>13.8</c:v>
                </c:pt>
                <c:pt idx="7">
                  <c:v>15.5</c:v>
                </c:pt>
                <c:pt idx="8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88-44C4-B99B-3E79519A330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-1073962032"/>
        <c:axId val="-1073958768"/>
      </c:barChart>
      <c:catAx>
        <c:axId val="-1073962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58768"/>
        <c:crosses val="autoZero"/>
        <c:auto val="1"/>
        <c:lblAlgn val="ctr"/>
        <c:lblOffset val="100"/>
        <c:noMultiLvlLbl val="0"/>
      </c:catAx>
      <c:valAx>
        <c:axId val="-1073958768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 Light" panose="020B0403030403020204" pitchFamily="34" charset="0"/>
                <a:ea typeface="+mn-ea"/>
                <a:cs typeface="+mn-cs"/>
              </a:defRPr>
            </a:pPr>
            <a:endParaRPr lang="de-DE"/>
          </a:p>
        </c:txPr>
        <c:crossAx val="-107396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37574074074076"/>
          <c:y val="0.90598654970760228"/>
          <c:w val="0.37136592592592588"/>
          <c:h val="8.820116959064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 Light" panose="020B0403030403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accent4"/>
      </a:solidFill>
      <a:round/>
    </a:ln>
    <a:effectLst/>
  </c:spPr>
  <c:txPr>
    <a:bodyPr/>
    <a:lstStyle/>
    <a:p>
      <a:pPr>
        <a:defRPr>
          <a:latin typeface="Source Sans Pro Light" panose="020B0403030403020204" pitchFamily="34" charset="0"/>
        </a:defRPr>
      </a:pPr>
      <a:endParaRPr lang="de-DE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85017-F8AA-4C33-AB71-A298335B78CF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E1A842DF-2B3E-4E9D-A4E0-C522FED3A55E}">
      <dgm:prSet phldrT="[Text]"/>
      <dgm:spPr/>
      <dgm:t>
        <a:bodyPr/>
        <a:lstStyle/>
        <a:p>
          <a:pPr marL="0"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b="1" dirty="0"/>
            <a:t>Förderlich</a:t>
          </a:r>
        </a:p>
        <a:p>
          <a:pPr marL="0" lvl="0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dirty="0"/>
            <a:t>Soziale Unterstützung</a:t>
          </a:r>
        </a:p>
      </dgm:t>
    </dgm:pt>
    <dgm:pt modelId="{36D0C0A0-B78D-426E-8E3F-F5C18483E4B3}" type="parTrans" cxnId="{9FFD5883-69E6-4F58-AAA3-7A53B176DB70}">
      <dgm:prSet/>
      <dgm:spPr/>
      <dgm:t>
        <a:bodyPr/>
        <a:lstStyle/>
        <a:p>
          <a:endParaRPr lang="de-AT"/>
        </a:p>
      </dgm:t>
    </dgm:pt>
    <dgm:pt modelId="{B0B2B2A3-9B7F-484A-8DB2-44E305D75552}" type="sibTrans" cxnId="{9FFD5883-69E6-4F58-AAA3-7A53B176DB70}">
      <dgm:prSet/>
      <dgm:spPr/>
      <dgm:t>
        <a:bodyPr/>
        <a:lstStyle/>
        <a:p>
          <a:endParaRPr lang="de-AT"/>
        </a:p>
      </dgm:t>
    </dgm:pt>
    <dgm:pt modelId="{A047BD86-E7E2-4717-B879-FD9FCC5593A9}">
      <dgm:prSet phldrT="[Text]"/>
      <dgm:spPr/>
      <dgm:t>
        <a:bodyPr/>
        <a:lstStyle/>
        <a:p>
          <a:r>
            <a:rPr lang="de-DE" b="1" dirty="0"/>
            <a:t>Schädlich</a:t>
          </a:r>
        </a:p>
        <a:p>
          <a:r>
            <a:rPr lang="de-DE" dirty="0"/>
            <a:t>Diskriminierung und Benachteiligung</a:t>
          </a:r>
        </a:p>
        <a:p>
          <a:r>
            <a:rPr lang="de-DE" dirty="0"/>
            <a:t>- bezogen auf Merkmale</a:t>
          </a:r>
        </a:p>
        <a:p>
          <a:r>
            <a:rPr lang="de-DE" dirty="0"/>
            <a:t>- bezogen auf Verhalten </a:t>
          </a:r>
        </a:p>
      </dgm:t>
    </dgm:pt>
    <dgm:pt modelId="{0ECBCC80-D335-4F18-8206-69F4D29AEA58}" type="parTrans" cxnId="{33675CA8-6B59-4D70-89CC-19D094BC02C8}">
      <dgm:prSet/>
      <dgm:spPr/>
      <dgm:t>
        <a:bodyPr/>
        <a:lstStyle/>
        <a:p>
          <a:endParaRPr lang="de-AT"/>
        </a:p>
      </dgm:t>
    </dgm:pt>
    <dgm:pt modelId="{4E967F4C-CF0B-40A5-B117-A2859C61CC51}" type="sibTrans" cxnId="{33675CA8-6B59-4D70-89CC-19D094BC02C8}">
      <dgm:prSet/>
      <dgm:spPr/>
      <dgm:t>
        <a:bodyPr/>
        <a:lstStyle/>
        <a:p>
          <a:endParaRPr lang="de-AT"/>
        </a:p>
      </dgm:t>
    </dgm:pt>
    <dgm:pt modelId="{20853285-3C39-4E72-BF4F-722DBFEECE4B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dirty="0"/>
            <a:t>- emotional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e-AT" dirty="0"/>
        </a:p>
      </dgm:t>
    </dgm:pt>
    <dgm:pt modelId="{ABE47F40-163E-429B-BDCA-45DAA6F6AE31}" type="parTrans" cxnId="{E023AC32-5D35-4913-9924-D6DC8E0765D9}">
      <dgm:prSet/>
      <dgm:spPr/>
      <dgm:t>
        <a:bodyPr/>
        <a:lstStyle/>
        <a:p>
          <a:endParaRPr lang="de-AT"/>
        </a:p>
      </dgm:t>
    </dgm:pt>
    <dgm:pt modelId="{5A248997-665B-4F29-92ED-1F6AEDDD1D27}" type="sibTrans" cxnId="{E023AC32-5D35-4913-9924-D6DC8E0765D9}">
      <dgm:prSet/>
      <dgm:spPr/>
      <dgm:t>
        <a:bodyPr/>
        <a:lstStyle/>
        <a:p>
          <a:endParaRPr lang="de-AT"/>
        </a:p>
      </dgm:t>
    </dgm:pt>
    <dgm:pt modelId="{F2911E8B-1747-4AE3-A1A6-B5CA0A6149D9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dirty="0"/>
            <a:t>- sachbezogen </a:t>
          </a:r>
          <a:endParaRPr lang="de-AT" dirty="0"/>
        </a:p>
      </dgm:t>
    </dgm:pt>
    <dgm:pt modelId="{ABBE2633-B2D6-49BC-8D55-863AED1B7441}" type="sibTrans" cxnId="{3CD95C23-0CB5-46BE-BFCA-5FF30FC79390}">
      <dgm:prSet/>
      <dgm:spPr/>
      <dgm:t>
        <a:bodyPr/>
        <a:lstStyle/>
        <a:p>
          <a:endParaRPr lang="de-AT"/>
        </a:p>
      </dgm:t>
    </dgm:pt>
    <dgm:pt modelId="{9F811ACE-2BD6-4500-81B7-309045E16DBE}" type="parTrans" cxnId="{3CD95C23-0CB5-46BE-BFCA-5FF30FC79390}">
      <dgm:prSet/>
      <dgm:spPr/>
      <dgm:t>
        <a:bodyPr/>
        <a:lstStyle/>
        <a:p>
          <a:endParaRPr lang="de-AT"/>
        </a:p>
      </dgm:t>
    </dgm:pt>
    <dgm:pt modelId="{4D92D962-E07D-420E-86C8-0AE4D15463D9}" type="pres">
      <dgm:prSet presAssocID="{19385017-F8AA-4C33-AB71-A298335B78CF}" presName="compositeShape" presStyleCnt="0">
        <dgm:presLayoutVars>
          <dgm:chMax val="2"/>
          <dgm:dir/>
          <dgm:resizeHandles val="exact"/>
        </dgm:presLayoutVars>
      </dgm:prSet>
      <dgm:spPr/>
    </dgm:pt>
    <dgm:pt modelId="{4E46237F-1244-4447-B0C2-2AB599AD258B}" type="pres">
      <dgm:prSet presAssocID="{E1A842DF-2B3E-4E9D-A4E0-C522FED3A55E}" presName="upArrow" presStyleLbl="node1" presStyleIdx="0" presStyleCnt="2"/>
      <dgm:spPr/>
    </dgm:pt>
    <dgm:pt modelId="{6C83D3C2-A264-4EC6-AF87-A9511D85E5D8}" type="pres">
      <dgm:prSet presAssocID="{E1A842DF-2B3E-4E9D-A4E0-C522FED3A55E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666698C8-1686-4E67-A83D-CD28B8504DEF}" type="pres">
      <dgm:prSet presAssocID="{A047BD86-E7E2-4717-B879-FD9FCC5593A9}" presName="downArrow" presStyleLbl="node1" presStyleIdx="1" presStyleCnt="2"/>
      <dgm:spPr/>
    </dgm:pt>
    <dgm:pt modelId="{EB947B54-8250-4254-83C0-30F58B506302}" type="pres">
      <dgm:prSet presAssocID="{A047BD86-E7E2-4717-B879-FD9FCC5593A9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48E7019-F678-4EB6-8CFE-BE9281738059}" type="presOf" srcId="{19385017-F8AA-4C33-AB71-A298335B78CF}" destId="{4D92D962-E07D-420E-86C8-0AE4D15463D9}" srcOrd="0" destOrd="0" presId="urn:microsoft.com/office/officeart/2005/8/layout/arrow4"/>
    <dgm:cxn modelId="{3CD95C23-0CB5-46BE-BFCA-5FF30FC79390}" srcId="{E1A842DF-2B3E-4E9D-A4E0-C522FED3A55E}" destId="{F2911E8B-1747-4AE3-A1A6-B5CA0A6149D9}" srcOrd="0" destOrd="0" parTransId="{9F811ACE-2BD6-4500-81B7-309045E16DBE}" sibTransId="{ABBE2633-B2D6-49BC-8D55-863AED1B7441}"/>
    <dgm:cxn modelId="{E023AC32-5D35-4913-9924-D6DC8E0765D9}" srcId="{E1A842DF-2B3E-4E9D-A4E0-C522FED3A55E}" destId="{20853285-3C39-4E72-BF4F-722DBFEECE4B}" srcOrd="1" destOrd="0" parTransId="{ABE47F40-163E-429B-BDCA-45DAA6F6AE31}" sibTransId="{5A248997-665B-4F29-92ED-1F6AEDDD1D27}"/>
    <dgm:cxn modelId="{D9F5136F-7752-4B7B-8807-F75CD14604DD}" type="presOf" srcId="{20853285-3C39-4E72-BF4F-722DBFEECE4B}" destId="{6C83D3C2-A264-4EC6-AF87-A9511D85E5D8}" srcOrd="0" destOrd="2" presId="urn:microsoft.com/office/officeart/2005/8/layout/arrow4"/>
    <dgm:cxn modelId="{9FFD5883-69E6-4F58-AAA3-7A53B176DB70}" srcId="{19385017-F8AA-4C33-AB71-A298335B78CF}" destId="{E1A842DF-2B3E-4E9D-A4E0-C522FED3A55E}" srcOrd="0" destOrd="0" parTransId="{36D0C0A0-B78D-426E-8E3F-F5C18483E4B3}" sibTransId="{B0B2B2A3-9B7F-484A-8DB2-44E305D75552}"/>
    <dgm:cxn modelId="{33675CA8-6B59-4D70-89CC-19D094BC02C8}" srcId="{19385017-F8AA-4C33-AB71-A298335B78CF}" destId="{A047BD86-E7E2-4717-B879-FD9FCC5593A9}" srcOrd="1" destOrd="0" parTransId="{0ECBCC80-D335-4F18-8206-69F4D29AEA58}" sibTransId="{4E967F4C-CF0B-40A5-B117-A2859C61CC51}"/>
    <dgm:cxn modelId="{0102EEAC-A9C5-4184-909A-F1F559F60ED6}" type="presOf" srcId="{F2911E8B-1747-4AE3-A1A6-B5CA0A6149D9}" destId="{6C83D3C2-A264-4EC6-AF87-A9511D85E5D8}" srcOrd="0" destOrd="1" presId="urn:microsoft.com/office/officeart/2005/8/layout/arrow4"/>
    <dgm:cxn modelId="{B40932BD-62B3-4906-96B0-BEBE77321018}" type="presOf" srcId="{A047BD86-E7E2-4717-B879-FD9FCC5593A9}" destId="{EB947B54-8250-4254-83C0-30F58B506302}" srcOrd="0" destOrd="0" presId="urn:microsoft.com/office/officeart/2005/8/layout/arrow4"/>
    <dgm:cxn modelId="{2E9B94E0-65AE-4580-A5FF-C52C2B30FCBD}" type="presOf" srcId="{E1A842DF-2B3E-4E9D-A4E0-C522FED3A55E}" destId="{6C83D3C2-A264-4EC6-AF87-A9511D85E5D8}" srcOrd="0" destOrd="0" presId="urn:microsoft.com/office/officeart/2005/8/layout/arrow4"/>
    <dgm:cxn modelId="{91A487AF-798A-4D61-9F2F-4C7ED8646A86}" type="presParOf" srcId="{4D92D962-E07D-420E-86C8-0AE4D15463D9}" destId="{4E46237F-1244-4447-B0C2-2AB599AD258B}" srcOrd="0" destOrd="0" presId="urn:microsoft.com/office/officeart/2005/8/layout/arrow4"/>
    <dgm:cxn modelId="{69691E31-305E-4C1E-8132-111E7A14A2A8}" type="presParOf" srcId="{4D92D962-E07D-420E-86C8-0AE4D15463D9}" destId="{6C83D3C2-A264-4EC6-AF87-A9511D85E5D8}" srcOrd="1" destOrd="0" presId="urn:microsoft.com/office/officeart/2005/8/layout/arrow4"/>
    <dgm:cxn modelId="{4DCB08B9-BE7A-495D-BACA-EBB091BB22C8}" type="presParOf" srcId="{4D92D962-E07D-420E-86C8-0AE4D15463D9}" destId="{666698C8-1686-4E67-A83D-CD28B8504DEF}" srcOrd="2" destOrd="0" presId="urn:microsoft.com/office/officeart/2005/8/layout/arrow4"/>
    <dgm:cxn modelId="{537F1BCE-0B69-4F77-BB79-8AEAD29BEF2C}" type="presParOf" srcId="{4D92D962-E07D-420E-86C8-0AE4D15463D9}" destId="{EB947B54-8250-4254-83C0-30F58B50630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EC6A3-FEAF-4439-A269-42BC3D53374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F75458A-6C3F-43AB-9298-37D797E0CB74}">
      <dgm:prSet phldrT="[Text]"/>
      <dgm:spPr/>
      <dgm:t>
        <a:bodyPr/>
        <a:lstStyle/>
        <a:p>
          <a:r>
            <a:rPr lang="de-DE"/>
            <a:t>Gutes affektives Betriebsklima</a:t>
          </a:r>
        </a:p>
      </dgm:t>
    </dgm:pt>
    <dgm:pt modelId="{D54FCA18-7C2A-4937-8C29-E58E10E24F61}" type="parTrans" cxnId="{2873B542-8C12-4D9F-940D-6FC5ED0F83FC}">
      <dgm:prSet/>
      <dgm:spPr/>
      <dgm:t>
        <a:bodyPr/>
        <a:lstStyle/>
        <a:p>
          <a:endParaRPr lang="de-DE"/>
        </a:p>
      </dgm:t>
    </dgm:pt>
    <dgm:pt modelId="{1A713622-8E22-4BBB-AD07-3839166ABB82}" type="sibTrans" cxnId="{2873B542-8C12-4D9F-940D-6FC5ED0F83FC}">
      <dgm:prSet/>
      <dgm:spPr/>
      <dgm:t>
        <a:bodyPr/>
        <a:lstStyle/>
        <a:p>
          <a:endParaRPr lang="de-DE"/>
        </a:p>
      </dgm:t>
    </dgm:pt>
    <dgm:pt modelId="{7C3CF06A-7005-4BA0-9869-FBC2F186C58B}">
      <dgm:prSet phldrT="[Text]"/>
      <dgm:spPr/>
      <dgm:t>
        <a:bodyPr/>
        <a:lstStyle/>
        <a:p>
          <a:r>
            <a:rPr lang="de-DE"/>
            <a:t>Arbeitszufriedenheit</a:t>
          </a:r>
        </a:p>
      </dgm:t>
    </dgm:pt>
    <dgm:pt modelId="{796FE2DA-26DD-4346-9E46-D32676073CF2}" type="parTrans" cxnId="{BDF21065-48E3-478F-8B4C-884806614585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noFill/>
        <a:ln w="19050">
          <a:tailEnd type="triangle"/>
        </a:ln>
      </dgm:spPr>
      <dgm:t>
        <a:bodyPr/>
        <a:lstStyle/>
        <a:p>
          <a:endParaRPr lang="de-DE"/>
        </a:p>
      </dgm:t>
    </dgm:pt>
    <dgm:pt modelId="{3F28D3D6-09FF-4986-B853-43E1EAB834C0}" type="sibTrans" cxnId="{BDF21065-48E3-478F-8B4C-884806614585}">
      <dgm:prSet/>
      <dgm:spPr/>
      <dgm:t>
        <a:bodyPr/>
        <a:lstStyle/>
        <a:p>
          <a:endParaRPr lang="de-DE"/>
        </a:p>
      </dgm:t>
    </dgm:pt>
    <dgm:pt modelId="{856039A8-B230-4D21-B1C2-0172EBDDD4E3}">
      <dgm:prSet phldrT="[Text]"/>
      <dgm:spPr/>
      <dgm:t>
        <a:bodyPr/>
        <a:lstStyle/>
        <a:p>
          <a:r>
            <a:rPr lang="de-DE"/>
            <a:t>Arbeitsleistung</a:t>
          </a:r>
        </a:p>
      </dgm:t>
    </dgm:pt>
    <dgm:pt modelId="{936AC620-B44E-49A6-8FAD-5659BE2FB0E7}" type="parTrans" cxnId="{1505922C-3049-4711-874D-A77D597011D0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noFill/>
        <a:ln w="19050">
          <a:tailEnd type="triangle"/>
        </a:ln>
      </dgm:spPr>
      <dgm:t>
        <a:bodyPr/>
        <a:lstStyle/>
        <a:p>
          <a:endParaRPr lang="de-DE"/>
        </a:p>
      </dgm:t>
    </dgm:pt>
    <dgm:pt modelId="{F1B170CB-FA35-4577-89F3-314B82E3E870}" type="sibTrans" cxnId="{1505922C-3049-4711-874D-A77D597011D0}">
      <dgm:prSet/>
      <dgm:spPr/>
      <dgm:t>
        <a:bodyPr/>
        <a:lstStyle/>
        <a:p>
          <a:endParaRPr lang="de-DE"/>
        </a:p>
      </dgm:t>
    </dgm:pt>
    <dgm:pt modelId="{4219D605-EAC0-4A26-8791-D11C7BCD302F}">
      <dgm:prSet phldrT="[Text]"/>
      <dgm:spPr/>
      <dgm:t>
        <a:bodyPr/>
        <a:lstStyle/>
        <a:p>
          <a:r>
            <a:rPr lang="de-DE"/>
            <a:t>Psychisches Wohlbefinden</a:t>
          </a:r>
        </a:p>
      </dgm:t>
    </dgm:pt>
    <dgm:pt modelId="{D3717BB9-D38D-4FC6-8936-DAC3D3EBC3DF}" type="parTrans" cxnId="{97C1A80B-6902-41A1-B182-EA60DFA592CD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noFill/>
        <a:ln w="19050">
          <a:tailEnd type="triangle"/>
        </a:ln>
      </dgm:spPr>
      <dgm:t>
        <a:bodyPr/>
        <a:lstStyle/>
        <a:p>
          <a:endParaRPr lang="de-DE"/>
        </a:p>
      </dgm:t>
    </dgm:pt>
    <dgm:pt modelId="{7B16DF41-518B-40B2-AB28-54EDA61023FF}" type="sibTrans" cxnId="{97C1A80B-6902-41A1-B182-EA60DFA592CD}">
      <dgm:prSet/>
      <dgm:spPr/>
      <dgm:t>
        <a:bodyPr/>
        <a:lstStyle/>
        <a:p>
          <a:endParaRPr lang="de-DE"/>
        </a:p>
      </dgm:t>
    </dgm:pt>
    <dgm:pt modelId="{4DC32107-77DD-494D-90D8-9AB0C763C7E2}">
      <dgm:prSet phldrT="[Text]"/>
      <dgm:spPr/>
      <dgm:t>
        <a:bodyPr/>
        <a:lstStyle/>
        <a:p>
          <a:r>
            <a:rPr lang="de-DE"/>
            <a:t>Verbundenheit mit </a:t>
          </a:r>
        </a:p>
        <a:p>
          <a:r>
            <a:rPr lang="de-DE"/>
            <a:t>dem  Unternehmen</a:t>
          </a:r>
        </a:p>
      </dgm:t>
    </dgm:pt>
    <dgm:pt modelId="{0532734D-CFF9-406D-88D3-BBCB77B29D5A}" type="parTrans" cxnId="{21CBF405-858D-4EC9-89D6-7F0869645BB7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noFill/>
        <a:ln w="19050">
          <a:tailEnd type="triangle"/>
        </a:ln>
      </dgm:spPr>
      <dgm:t>
        <a:bodyPr/>
        <a:lstStyle/>
        <a:p>
          <a:endParaRPr lang="de-DE"/>
        </a:p>
      </dgm:t>
    </dgm:pt>
    <dgm:pt modelId="{AC9F2612-34DA-40D3-8C9E-102718A12212}" type="sibTrans" cxnId="{21CBF405-858D-4EC9-89D6-7F0869645BB7}">
      <dgm:prSet/>
      <dgm:spPr/>
      <dgm:t>
        <a:bodyPr/>
        <a:lstStyle/>
        <a:p>
          <a:endParaRPr lang="de-DE"/>
        </a:p>
      </dgm:t>
    </dgm:pt>
    <dgm:pt modelId="{643CEA73-2A0A-4899-80EE-63DADCEA8C97}">
      <dgm:prSet phldrT="[Text]"/>
      <dgm:spPr/>
      <dgm:t>
        <a:bodyPr/>
        <a:lstStyle/>
        <a:p>
          <a:r>
            <a:rPr lang="de-DE"/>
            <a:t>Rückzugsverhalten</a:t>
          </a:r>
        </a:p>
      </dgm:t>
    </dgm:pt>
    <dgm:pt modelId="{7D8252A7-DFC4-4B71-8881-C64B54ACC51A}" type="parTrans" cxnId="{4845F544-AF43-4CBD-BBA4-3318A4B7A1D4}">
      <dgm:prSet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noFill/>
        <a:ln w="19050">
          <a:tailEnd type="triangle"/>
        </a:ln>
      </dgm:spPr>
      <dgm:t>
        <a:bodyPr/>
        <a:lstStyle/>
        <a:p>
          <a:endParaRPr lang="de-DE"/>
        </a:p>
      </dgm:t>
    </dgm:pt>
    <dgm:pt modelId="{58EBBB0B-9B3A-488F-8D79-6C1489630930}" type="sibTrans" cxnId="{4845F544-AF43-4CBD-BBA4-3318A4B7A1D4}">
      <dgm:prSet/>
      <dgm:spPr/>
      <dgm:t>
        <a:bodyPr/>
        <a:lstStyle/>
        <a:p>
          <a:endParaRPr lang="de-DE"/>
        </a:p>
      </dgm:t>
    </dgm:pt>
    <dgm:pt modelId="{2D9F6D78-4030-41F5-BE47-50005C97E5FC}" type="pres">
      <dgm:prSet presAssocID="{C2FEC6A3-FEAF-4439-A269-42BC3D53374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38B29FB-F069-41F2-8664-62CA38A610ED}" type="pres">
      <dgm:prSet presAssocID="{AF75458A-6C3F-43AB-9298-37D797E0CB74}" presName="root1" presStyleCnt="0"/>
      <dgm:spPr/>
    </dgm:pt>
    <dgm:pt modelId="{88187CE3-0909-48B4-9950-A6680F7C192B}" type="pres">
      <dgm:prSet presAssocID="{AF75458A-6C3F-43AB-9298-37D797E0CB74}" presName="LevelOneTextNode" presStyleLbl="node0" presStyleIdx="0" presStyleCnt="1">
        <dgm:presLayoutVars>
          <dgm:chPref val="3"/>
        </dgm:presLayoutVars>
      </dgm:prSet>
      <dgm:spPr/>
    </dgm:pt>
    <dgm:pt modelId="{B832A53E-D6F5-4AAB-8B45-78B5E1C8D738}" type="pres">
      <dgm:prSet presAssocID="{AF75458A-6C3F-43AB-9298-37D797E0CB74}" presName="level2hierChild" presStyleCnt="0"/>
      <dgm:spPr/>
    </dgm:pt>
    <dgm:pt modelId="{D17F2C45-C48E-4899-B8B7-5FB19B47A5D3}" type="pres">
      <dgm:prSet presAssocID="{796FE2DA-26DD-4346-9E46-D32676073CF2}" presName="conn2-1" presStyleLbl="parChTrans1D2" presStyleIdx="0" presStyleCnt="2"/>
      <dgm:spPr>
        <a:xfrm rot="18729456">
          <a:off x="1215430" y="1452056"/>
          <a:ext cx="80213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02134" y="19226"/>
              </a:lnTo>
            </a:path>
          </a:pathLst>
        </a:custGeom>
      </dgm:spPr>
    </dgm:pt>
    <dgm:pt modelId="{C13D9AFC-4F85-4295-833A-B07E5EB916B0}" type="pres">
      <dgm:prSet presAssocID="{796FE2DA-26DD-4346-9E46-D32676073CF2}" presName="connTx" presStyleLbl="parChTrans1D2" presStyleIdx="0" presStyleCnt="2"/>
      <dgm:spPr/>
    </dgm:pt>
    <dgm:pt modelId="{91BCD3AB-9E43-40CB-9B4C-501E67A19CC1}" type="pres">
      <dgm:prSet presAssocID="{7C3CF06A-7005-4BA0-9869-FBC2F186C58B}" presName="root2" presStyleCnt="0"/>
      <dgm:spPr/>
    </dgm:pt>
    <dgm:pt modelId="{E8BE564F-0602-4B08-B3B2-B67C683C6ABD}" type="pres">
      <dgm:prSet presAssocID="{7C3CF06A-7005-4BA0-9869-FBC2F186C58B}" presName="LevelTwoTextNode" presStyleLbl="node2" presStyleIdx="0" presStyleCnt="2">
        <dgm:presLayoutVars>
          <dgm:chPref val="3"/>
        </dgm:presLayoutVars>
      </dgm:prSet>
      <dgm:spPr/>
    </dgm:pt>
    <dgm:pt modelId="{0AD9A998-B38D-4FD2-B687-49AFC9DE934B}" type="pres">
      <dgm:prSet presAssocID="{7C3CF06A-7005-4BA0-9869-FBC2F186C58B}" presName="level3hierChild" presStyleCnt="0"/>
      <dgm:spPr/>
    </dgm:pt>
    <dgm:pt modelId="{6FFCCA46-0165-4031-8631-2719AF299430}" type="pres">
      <dgm:prSet presAssocID="{936AC620-B44E-49A6-8FAD-5659BE2FB0E7}" presName="conn2-1" presStyleLbl="parChTrans1D3" presStyleIdx="0" presStyleCnt="3"/>
      <dgm:spPr>
        <a:xfrm rot="19457599">
          <a:off x="3169290" y="961268"/>
          <a:ext cx="6630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</dgm:spPr>
    </dgm:pt>
    <dgm:pt modelId="{25DB0E7B-229C-413F-A8C1-0F11AB1617D1}" type="pres">
      <dgm:prSet presAssocID="{936AC620-B44E-49A6-8FAD-5659BE2FB0E7}" presName="connTx" presStyleLbl="parChTrans1D3" presStyleIdx="0" presStyleCnt="3"/>
      <dgm:spPr/>
    </dgm:pt>
    <dgm:pt modelId="{5037C414-B273-4830-B779-95A6B4044C67}" type="pres">
      <dgm:prSet presAssocID="{856039A8-B230-4D21-B1C2-0172EBDDD4E3}" presName="root2" presStyleCnt="0"/>
      <dgm:spPr/>
    </dgm:pt>
    <dgm:pt modelId="{4719406C-B742-4C73-B497-433EBD755AA6}" type="pres">
      <dgm:prSet presAssocID="{856039A8-B230-4D21-B1C2-0172EBDDD4E3}" presName="LevelTwoTextNode" presStyleLbl="node3" presStyleIdx="0" presStyleCnt="3" custLinFactNeighborX="0">
        <dgm:presLayoutVars>
          <dgm:chPref val="3"/>
        </dgm:presLayoutVars>
      </dgm:prSet>
      <dgm:spPr/>
    </dgm:pt>
    <dgm:pt modelId="{6A82A71B-6E52-428A-9E59-1E5C9BC40FCE}" type="pres">
      <dgm:prSet presAssocID="{856039A8-B230-4D21-B1C2-0172EBDDD4E3}" presName="level3hierChild" presStyleCnt="0"/>
      <dgm:spPr/>
    </dgm:pt>
    <dgm:pt modelId="{2EE4D175-7687-480B-AA65-0F5B2B4F0DB9}" type="pres">
      <dgm:prSet presAssocID="{D3717BB9-D38D-4FC6-8936-DAC3D3EBC3DF}" presName="conn2-1" presStyleLbl="parChTrans1D3" presStyleIdx="1" presStyleCnt="3"/>
      <dgm:spPr>
        <a:xfrm rot="2142401">
          <a:off x="3169290" y="1348221"/>
          <a:ext cx="66300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</dgm:spPr>
    </dgm:pt>
    <dgm:pt modelId="{3D4EFA0C-86B1-4294-9E43-D701A155B4D4}" type="pres">
      <dgm:prSet presAssocID="{D3717BB9-D38D-4FC6-8936-DAC3D3EBC3DF}" presName="connTx" presStyleLbl="parChTrans1D3" presStyleIdx="1" presStyleCnt="3"/>
      <dgm:spPr/>
    </dgm:pt>
    <dgm:pt modelId="{00DB467B-A9C6-4C58-9813-91D9CBFC0B0A}" type="pres">
      <dgm:prSet presAssocID="{4219D605-EAC0-4A26-8791-D11C7BCD302F}" presName="root2" presStyleCnt="0"/>
      <dgm:spPr/>
    </dgm:pt>
    <dgm:pt modelId="{C8E737B4-D5FF-4ABF-960E-3648F05380FA}" type="pres">
      <dgm:prSet presAssocID="{4219D605-EAC0-4A26-8791-D11C7BCD302F}" presName="LevelTwoTextNode" presStyleLbl="node3" presStyleIdx="1" presStyleCnt="3">
        <dgm:presLayoutVars>
          <dgm:chPref val="3"/>
        </dgm:presLayoutVars>
      </dgm:prSet>
      <dgm:spPr/>
    </dgm:pt>
    <dgm:pt modelId="{22AB395C-D508-4D0B-B3D3-E4FE752B6739}" type="pres">
      <dgm:prSet presAssocID="{4219D605-EAC0-4A26-8791-D11C7BCD302F}" presName="level3hierChild" presStyleCnt="0"/>
      <dgm:spPr/>
    </dgm:pt>
    <dgm:pt modelId="{01120F14-217D-476D-9AF1-D6213CAB77B8}" type="pres">
      <dgm:prSet presAssocID="{0532734D-CFF9-406D-88D3-BBCB77B29D5A}" presName="conn2-1" presStyleLbl="parChTrans1D2" presStyleIdx="1" presStyleCnt="2"/>
      <dgm:spPr>
        <a:xfrm rot="2786710">
          <a:off x="1225835" y="2032487"/>
          <a:ext cx="781324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781324" y="19226"/>
              </a:lnTo>
            </a:path>
          </a:pathLst>
        </a:custGeom>
      </dgm:spPr>
    </dgm:pt>
    <dgm:pt modelId="{5D90BEF7-76CD-41AA-8D4B-21B0BE30049A}" type="pres">
      <dgm:prSet presAssocID="{0532734D-CFF9-406D-88D3-BBCB77B29D5A}" presName="connTx" presStyleLbl="parChTrans1D2" presStyleIdx="1" presStyleCnt="2"/>
      <dgm:spPr/>
    </dgm:pt>
    <dgm:pt modelId="{E827E03A-A4F0-4163-81C6-796DF8AFF2F2}" type="pres">
      <dgm:prSet presAssocID="{4DC32107-77DD-494D-90D8-9AB0C763C7E2}" presName="root2" presStyleCnt="0"/>
      <dgm:spPr/>
    </dgm:pt>
    <dgm:pt modelId="{960F7381-D1ED-42B1-B5BE-EBCD89DD318E}" type="pres">
      <dgm:prSet presAssocID="{4DC32107-77DD-494D-90D8-9AB0C763C7E2}" presName="LevelTwoTextNode" presStyleLbl="node2" presStyleIdx="1" presStyleCnt="2" custScaleX="119325" custScaleY="108436">
        <dgm:presLayoutVars>
          <dgm:chPref val="3"/>
        </dgm:presLayoutVars>
      </dgm:prSet>
      <dgm:spPr/>
    </dgm:pt>
    <dgm:pt modelId="{0F2FAE4F-6C9A-4A2D-BF77-A5CDD0035630}" type="pres">
      <dgm:prSet presAssocID="{4DC32107-77DD-494D-90D8-9AB0C763C7E2}" presName="level3hierChild" presStyleCnt="0"/>
      <dgm:spPr/>
    </dgm:pt>
    <dgm:pt modelId="{AE50A1C4-D67D-46BA-B4D8-EAB26AEED29B}" type="pres">
      <dgm:prSet presAssocID="{7D8252A7-DFC4-4B71-8881-C64B54ACC51A}" presName="conn2-1" presStyleLbl="parChTrans1D3" presStyleIdx="2" presStyleCnt="3"/>
      <dgm:spPr>
        <a:xfrm rot="1931777">
          <a:off x="3484440" y="2421469"/>
          <a:ext cx="397370" cy="38452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397370" y="19226"/>
              </a:lnTo>
            </a:path>
          </a:pathLst>
        </a:custGeom>
      </dgm:spPr>
    </dgm:pt>
    <dgm:pt modelId="{616C90A8-4D9F-4701-B580-D20F8FCDB208}" type="pres">
      <dgm:prSet presAssocID="{7D8252A7-DFC4-4B71-8881-C64B54ACC51A}" presName="connTx" presStyleLbl="parChTrans1D3" presStyleIdx="2" presStyleCnt="3"/>
      <dgm:spPr/>
    </dgm:pt>
    <dgm:pt modelId="{F0EF1BEF-E6B9-4598-9E9D-7D4ECCCA0DFC}" type="pres">
      <dgm:prSet presAssocID="{643CEA73-2A0A-4899-80EE-63DADCEA8C97}" presName="root2" presStyleCnt="0"/>
      <dgm:spPr/>
    </dgm:pt>
    <dgm:pt modelId="{B5F45A12-652D-46B2-B109-2C471BC3EC4C}" type="pres">
      <dgm:prSet presAssocID="{643CEA73-2A0A-4899-80EE-63DADCEA8C97}" presName="LevelTwoTextNode" presStyleLbl="node3" presStyleIdx="2" presStyleCnt="3" custLinFactNeighborX="-15016" custLinFactNeighborY="31462">
        <dgm:presLayoutVars>
          <dgm:chPref val="3"/>
        </dgm:presLayoutVars>
      </dgm:prSet>
      <dgm:spPr/>
    </dgm:pt>
    <dgm:pt modelId="{6DDD7A5A-38E1-4B55-9487-B407CF13EABE}" type="pres">
      <dgm:prSet presAssocID="{643CEA73-2A0A-4899-80EE-63DADCEA8C97}" presName="level3hierChild" presStyleCnt="0"/>
      <dgm:spPr/>
    </dgm:pt>
  </dgm:ptLst>
  <dgm:cxnLst>
    <dgm:cxn modelId="{21CBF405-858D-4EC9-89D6-7F0869645BB7}" srcId="{AF75458A-6C3F-43AB-9298-37D797E0CB74}" destId="{4DC32107-77DD-494D-90D8-9AB0C763C7E2}" srcOrd="1" destOrd="0" parTransId="{0532734D-CFF9-406D-88D3-BBCB77B29D5A}" sibTransId="{AC9F2612-34DA-40D3-8C9E-102718A12212}"/>
    <dgm:cxn modelId="{97C1A80B-6902-41A1-B182-EA60DFA592CD}" srcId="{7C3CF06A-7005-4BA0-9869-FBC2F186C58B}" destId="{4219D605-EAC0-4A26-8791-D11C7BCD302F}" srcOrd="1" destOrd="0" parTransId="{D3717BB9-D38D-4FC6-8936-DAC3D3EBC3DF}" sibTransId="{7B16DF41-518B-40B2-AB28-54EDA61023FF}"/>
    <dgm:cxn modelId="{1505922C-3049-4711-874D-A77D597011D0}" srcId="{7C3CF06A-7005-4BA0-9869-FBC2F186C58B}" destId="{856039A8-B230-4D21-B1C2-0172EBDDD4E3}" srcOrd="0" destOrd="0" parTransId="{936AC620-B44E-49A6-8FAD-5659BE2FB0E7}" sibTransId="{F1B170CB-FA35-4577-89F3-314B82E3E870}"/>
    <dgm:cxn modelId="{021C343A-DD64-431C-B4F3-7BEFB683AB2D}" type="presOf" srcId="{936AC620-B44E-49A6-8FAD-5659BE2FB0E7}" destId="{6FFCCA46-0165-4031-8631-2719AF299430}" srcOrd="0" destOrd="0" presId="urn:microsoft.com/office/officeart/2005/8/layout/hierarchy2"/>
    <dgm:cxn modelId="{5E306B5C-BC91-4328-86E7-167EF0097B91}" type="presOf" srcId="{796FE2DA-26DD-4346-9E46-D32676073CF2}" destId="{C13D9AFC-4F85-4295-833A-B07E5EB916B0}" srcOrd="1" destOrd="0" presId="urn:microsoft.com/office/officeart/2005/8/layout/hierarchy2"/>
    <dgm:cxn modelId="{F8C72C5E-0EB3-4092-B50F-7C8BB5D2DA6F}" type="presOf" srcId="{4219D605-EAC0-4A26-8791-D11C7BCD302F}" destId="{C8E737B4-D5FF-4ABF-960E-3648F05380FA}" srcOrd="0" destOrd="0" presId="urn:microsoft.com/office/officeart/2005/8/layout/hierarchy2"/>
    <dgm:cxn modelId="{2873B542-8C12-4D9F-940D-6FC5ED0F83FC}" srcId="{C2FEC6A3-FEAF-4439-A269-42BC3D533742}" destId="{AF75458A-6C3F-43AB-9298-37D797E0CB74}" srcOrd="0" destOrd="0" parTransId="{D54FCA18-7C2A-4937-8C29-E58E10E24F61}" sibTransId="{1A713622-8E22-4BBB-AD07-3839166ABB82}"/>
    <dgm:cxn modelId="{4845F544-AF43-4CBD-BBA4-3318A4B7A1D4}" srcId="{4DC32107-77DD-494D-90D8-9AB0C763C7E2}" destId="{643CEA73-2A0A-4899-80EE-63DADCEA8C97}" srcOrd="0" destOrd="0" parTransId="{7D8252A7-DFC4-4B71-8881-C64B54ACC51A}" sibTransId="{58EBBB0B-9B3A-488F-8D79-6C1489630930}"/>
    <dgm:cxn modelId="{BDF21065-48E3-478F-8B4C-884806614585}" srcId="{AF75458A-6C3F-43AB-9298-37D797E0CB74}" destId="{7C3CF06A-7005-4BA0-9869-FBC2F186C58B}" srcOrd="0" destOrd="0" parTransId="{796FE2DA-26DD-4346-9E46-D32676073CF2}" sibTransId="{3F28D3D6-09FF-4986-B853-43E1EAB834C0}"/>
    <dgm:cxn modelId="{11C3C369-3C87-4D4A-99A6-D60D634BA673}" type="presOf" srcId="{643CEA73-2A0A-4899-80EE-63DADCEA8C97}" destId="{B5F45A12-652D-46B2-B109-2C471BC3EC4C}" srcOrd="0" destOrd="0" presId="urn:microsoft.com/office/officeart/2005/8/layout/hierarchy2"/>
    <dgm:cxn modelId="{4ABFE24C-30B5-488B-BA76-37AFE51F3C91}" type="presOf" srcId="{796FE2DA-26DD-4346-9E46-D32676073CF2}" destId="{D17F2C45-C48E-4899-B8B7-5FB19B47A5D3}" srcOrd="0" destOrd="0" presId="urn:microsoft.com/office/officeart/2005/8/layout/hierarchy2"/>
    <dgm:cxn modelId="{E2C7334D-8B33-4052-B37E-555B3A03635D}" type="presOf" srcId="{856039A8-B230-4D21-B1C2-0172EBDDD4E3}" destId="{4719406C-B742-4C73-B497-433EBD755AA6}" srcOrd="0" destOrd="0" presId="urn:microsoft.com/office/officeart/2005/8/layout/hierarchy2"/>
    <dgm:cxn modelId="{9F191A4F-919F-41A9-A849-BDE8922709CB}" type="presOf" srcId="{4DC32107-77DD-494D-90D8-9AB0C763C7E2}" destId="{960F7381-D1ED-42B1-B5BE-EBCD89DD318E}" srcOrd="0" destOrd="0" presId="urn:microsoft.com/office/officeart/2005/8/layout/hierarchy2"/>
    <dgm:cxn modelId="{8DA71B84-2409-450C-B615-D49BA3986781}" type="presOf" srcId="{D3717BB9-D38D-4FC6-8936-DAC3D3EBC3DF}" destId="{2EE4D175-7687-480B-AA65-0F5B2B4F0DB9}" srcOrd="0" destOrd="0" presId="urn:microsoft.com/office/officeart/2005/8/layout/hierarchy2"/>
    <dgm:cxn modelId="{B238B188-6DC1-47B3-B197-4AAF54F2E9C7}" type="presOf" srcId="{7D8252A7-DFC4-4B71-8881-C64B54ACC51A}" destId="{AE50A1C4-D67D-46BA-B4D8-EAB26AEED29B}" srcOrd="0" destOrd="0" presId="urn:microsoft.com/office/officeart/2005/8/layout/hierarchy2"/>
    <dgm:cxn modelId="{A5BA0B8F-1791-4CDA-A626-A9DC8C58D2D1}" type="presOf" srcId="{0532734D-CFF9-406D-88D3-BBCB77B29D5A}" destId="{01120F14-217D-476D-9AF1-D6213CAB77B8}" srcOrd="0" destOrd="0" presId="urn:microsoft.com/office/officeart/2005/8/layout/hierarchy2"/>
    <dgm:cxn modelId="{BBD66E95-9623-40AC-943D-7C647D26842C}" type="presOf" srcId="{C2FEC6A3-FEAF-4439-A269-42BC3D533742}" destId="{2D9F6D78-4030-41F5-BE47-50005C97E5FC}" srcOrd="0" destOrd="0" presId="urn:microsoft.com/office/officeart/2005/8/layout/hierarchy2"/>
    <dgm:cxn modelId="{DCB6B2A1-86AF-4A20-96FD-D8F72342456E}" type="presOf" srcId="{936AC620-B44E-49A6-8FAD-5659BE2FB0E7}" destId="{25DB0E7B-229C-413F-A8C1-0F11AB1617D1}" srcOrd="1" destOrd="0" presId="urn:microsoft.com/office/officeart/2005/8/layout/hierarchy2"/>
    <dgm:cxn modelId="{C8927CA7-F7D0-413D-83E0-FDF8E9000DAE}" type="presOf" srcId="{AF75458A-6C3F-43AB-9298-37D797E0CB74}" destId="{88187CE3-0909-48B4-9950-A6680F7C192B}" srcOrd="0" destOrd="0" presId="urn:microsoft.com/office/officeart/2005/8/layout/hierarchy2"/>
    <dgm:cxn modelId="{3985B3B0-7B8C-4484-9F31-A52BB34E9B38}" type="presOf" srcId="{D3717BB9-D38D-4FC6-8936-DAC3D3EBC3DF}" destId="{3D4EFA0C-86B1-4294-9E43-D701A155B4D4}" srcOrd="1" destOrd="0" presId="urn:microsoft.com/office/officeart/2005/8/layout/hierarchy2"/>
    <dgm:cxn modelId="{2BF987D9-8818-480C-9139-06D9B8DC609E}" type="presOf" srcId="{0532734D-CFF9-406D-88D3-BBCB77B29D5A}" destId="{5D90BEF7-76CD-41AA-8D4B-21B0BE30049A}" srcOrd="1" destOrd="0" presId="urn:microsoft.com/office/officeart/2005/8/layout/hierarchy2"/>
    <dgm:cxn modelId="{6ABA0FE0-8377-4AE9-B14C-A6DC1632F27F}" type="presOf" srcId="{7D8252A7-DFC4-4B71-8881-C64B54ACC51A}" destId="{616C90A8-4D9F-4701-B580-D20F8FCDB208}" srcOrd="1" destOrd="0" presId="urn:microsoft.com/office/officeart/2005/8/layout/hierarchy2"/>
    <dgm:cxn modelId="{843936FD-394D-4EB4-A45F-71823D61BAD2}" type="presOf" srcId="{7C3CF06A-7005-4BA0-9869-FBC2F186C58B}" destId="{E8BE564F-0602-4B08-B3B2-B67C683C6ABD}" srcOrd="0" destOrd="0" presId="urn:microsoft.com/office/officeart/2005/8/layout/hierarchy2"/>
    <dgm:cxn modelId="{1F812274-1678-40F3-9E8E-5F0638A640CB}" type="presParOf" srcId="{2D9F6D78-4030-41F5-BE47-50005C97E5FC}" destId="{338B29FB-F069-41F2-8664-62CA38A610ED}" srcOrd="0" destOrd="0" presId="urn:microsoft.com/office/officeart/2005/8/layout/hierarchy2"/>
    <dgm:cxn modelId="{54305CC2-A77F-48E5-B35C-BF21A8C8B3C0}" type="presParOf" srcId="{338B29FB-F069-41F2-8664-62CA38A610ED}" destId="{88187CE3-0909-48B4-9950-A6680F7C192B}" srcOrd="0" destOrd="0" presId="urn:microsoft.com/office/officeart/2005/8/layout/hierarchy2"/>
    <dgm:cxn modelId="{98568ABE-3951-4154-B1BF-858DF234CE57}" type="presParOf" srcId="{338B29FB-F069-41F2-8664-62CA38A610ED}" destId="{B832A53E-D6F5-4AAB-8B45-78B5E1C8D738}" srcOrd="1" destOrd="0" presId="urn:microsoft.com/office/officeart/2005/8/layout/hierarchy2"/>
    <dgm:cxn modelId="{B58720C7-6F2D-48FE-A282-05FAAC6CEABD}" type="presParOf" srcId="{B832A53E-D6F5-4AAB-8B45-78B5E1C8D738}" destId="{D17F2C45-C48E-4899-B8B7-5FB19B47A5D3}" srcOrd="0" destOrd="0" presId="urn:microsoft.com/office/officeart/2005/8/layout/hierarchy2"/>
    <dgm:cxn modelId="{EC119D30-BB15-4184-891F-0D411C809293}" type="presParOf" srcId="{D17F2C45-C48E-4899-B8B7-5FB19B47A5D3}" destId="{C13D9AFC-4F85-4295-833A-B07E5EB916B0}" srcOrd="0" destOrd="0" presId="urn:microsoft.com/office/officeart/2005/8/layout/hierarchy2"/>
    <dgm:cxn modelId="{E09EB817-8F2D-4A8B-A76E-818DCE026BD9}" type="presParOf" srcId="{B832A53E-D6F5-4AAB-8B45-78B5E1C8D738}" destId="{91BCD3AB-9E43-40CB-9B4C-501E67A19CC1}" srcOrd="1" destOrd="0" presId="urn:microsoft.com/office/officeart/2005/8/layout/hierarchy2"/>
    <dgm:cxn modelId="{7103A3AF-7775-47C4-82FF-51091203E1CB}" type="presParOf" srcId="{91BCD3AB-9E43-40CB-9B4C-501E67A19CC1}" destId="{E8BE564F-0602-4B08-B3B2-B67C683C6ABD}" srcOrd="0" destOrd="0" presId="urn:microsoft.com/office/officeart/2005/8/layout/hierarchy2"/>
    <dgm:cxn modelId="{6D787EFA-6F13-4D05-B91C-D2EC95821C82}" type="presParOf" srcId="{91BCD3AB-9E43-40CB-9B4C-501E67A19CC1}" destId="{0AD9A998-B38D-4FD2-B687-49AFC9DE934B}" srcOrd="1" destOrd="0" presId="urn:microsoft.com/office/officeart/2005/8/layout/hierarchy2"/>
    <dgm:cxn modelId="{2CE08B84-8F62-4760-AF01-91E1E2CD1050}" type="presParOf" srcId="{0AD9A998-B38D-4FD2-B687-49AFC9DE934B}" destId="{6FFCCA46-0165-4031-8631-2719AF299430}" srcOrd="0" destOrd="0" presId="urn:microsoft.com/office/officeart/2005/8/layout/hierarchy2"/>
    <dgm:cxn modelId="{98FEB5BA-2B50-4A02-834A-573FC5070C74}" type="presParOf" srcId="{6FFCCA46-0165-4031-8631-2719AF299430}" destId="{25DB0E7B-229C-413F-A8C1-0F11AB1617D1}" srcOrd="0" destOrd="0" presId="urn:microsoft.com/office/officeart/2005/8/layout/hierarchy2"/>
    <dgm:cxn modelId="{E28445A9-497D-4D75-96D1-DA54572C438C}" type="presParOf" srcId="{0AD9A998-B38D-4FD2-B687-49AFC9DE934B}" destId="{5037C414-B273-4830-B779-95A6B4044C67}" srcOrd="1" destOrd="0" presId="urn:microsoft.com/office/officeart/2005/8/layout/hierarchy2"/>
    <dgm:cxn modelId="{0EE96C67-565B-4496-A53F-A2AA671C8A15}" type="presParOf" srcId="{5037C414-B273-4830-B779-95A6B4044C67}" destId="{4719406C-B742-4C73-B497-433EBD755AA6}" srcOrd="0" destOrd="0" presId="urn:microsoft.com/office/officeart/2005/8/layout/hierarchy2"/>
    <dgm:cxn modelId="{C77C2580-ED9D-428B-BA36-7D31800D482E}" type="presParOf" srcId="{5037C414-B273-4830-B779-95A6B4044C67}" destId="{6A82A71B-6E52-428A-9E59-1E5C9BC40FCE}" srcOrd="1" destOrd="0" presId="urn:microsoft.com/office/officeart/2005/8/layout/hierarchy2"/>
    <dgm:cxn modelId="{C9AF6DA4-46F9-4C2F-99E4-A33D0BAF71BA}" type="presParOf" srcId="{0AD9A998-B38D-4FD2-B687-49AFC9DE934B}" destId="{2EE4D175-7687-480B-AA65-0F5B2B4F0DB9}" srcOrd="2" destOrd="0" presId="urn:microsoft.com/office/officeart/2005/8/layout/hierarchy2"/>
    <dgm:cxn modelId="{B2DC8008-3EE1-4A86-9283-F015D73112B9}" type="presParOf" srcId="{2EE4D175-7687-480B-AA65-0F5B2B4F0DB9}" destId="{3D4EFA0C-86B1-4294-9E43-D701A155B4D4}" srcOrd="0" destOrd="0" presId="urn:microsoft.com/office/officeart/2005/8/layout/hierarchy2"/>
    <dgm:cxn modelId="{CF18B82B-54BC-458D-B4EF-D97DC295C909}" type="presParOf" srcId="{0AD9A998-B38D-4FD2-B687-49AFC9DE934B}" destId="{00DB467B-A9C6-4C58-9813-91D9CBFC0B0A}" srcOrd="3" destOrd="0" presId="urn:microsoft.com/office/officeart/2005/8/layout/hierarchy2"/>
    <dgm:cxn modelId="{DEB9EF4E-C1FC-4CB1-BF0A-72313140D750}" type="presParOf" srcId="{00DB467B-A9C6-4C58-9813-91D9CBFC0B0A}" destId="{C8E737B4-D5FF-4ABF-960E-3648F05380FA}" srcOrd="0" destOrd="0" presId="urn:microsoft.com/office/officeart/2005/8/layout/hierarchy2"/>
    <dgm:cxn modelId="{84A0FB85-F091-4502-AB13-795CE0F69457}" type="presParOf" srcId="{00DB467B-A9C6-4C58-9813-91D9CBFC0B0A}" destId="{22AB395C-D508-4D0B-B3D3-E4FE752B6739}" srcOrd="1" destOrd="0" presId="urn:microsoft.com/office/officeart/2005/8/layout/hierarchy2"/>
    <dgm:cxn modelId="{621FAF30-67FA-45D6-9A8F-A9D3D6521057}" type="presParOf" srcId="{B832A53E-D6F5-4AAB-8B45-78B5E1C8D738}" destId="{01120F14-217D-476D-9AF1-D6213CAB77B8}" srcOrd="2" destOrd="0" presId="urn:microsoft.com/office/officeart/2005/8/layout/hierarchy2"/>
    <dgm:cxn modelId="{5353C7CE-CFFC-48DC-94F9-7D4C830D2958}" type="presParOf" srcId="{01120F14-217D-476D-9AF1-D6213CAB77B8}" destId="{5D90BEF7-76CD-41AA-8D4B-21B0BE30049A}" srcOrd="0" destOrd="0" presId="urn:microsoft.com/office/officeart/2005/8/layout/hierarchy2"/>
    <dgm:cxn modelId="{427B3488-25CA-4F05-AEC0-CE1928F33B97}" type="presParOf" srcId="{B832A53E-D6F5-4AAB-8B45-78B5E1C8D738}" destId="{E827E03A-A4F0-4163-81C6-796DF8AFF2F2}" srcOrd="3" destOrd="0" presId="urn:microsoft.com/office/officeart/2005/8/layout/hierarchy2"/>
    <dgm:cxn modelId="{4D14A3BF-E571-42E5-B8BF-EACD698F8A15}" type="presParOf" srcId="{E827E03A-A4F0-4163-81C6-796DF8AFF2F2}" destId="{960F7381-D1ED-42B1-B5BE-EBCD89DD318E}" srcOrd="0" destOrd="0" presId="urn:microsoft.com/office/officeart/2005/8/layout/hierarchy2"/>
    <dgm:cxn modelId="{6F3EF35B-6B44-471E-9B75-67757B846856}" type="presParOf" srcId="{E827E03A-A4F0-4163-81C6-796DF8AFF2F2}" destId="{0F2FAE4F-6C9A-4A2D-BF77-A5CDD0035630}" srcOrd="1" destOrd="0" presId="urn:microsoft.com/office/officeart/2005/8/layout/hierarchy2"/>
    <dgm:cxn modelId="{0C06E425-F687-4AE1-BD60-C3183D683845}" type="presParOf" srcId="{0F2FAE4F-6C9A-4A2D-BF77-A5CDD0035630}" destId="{AE50A1C4-D67D-46BA-B4D8-EAB26AEED29B}" srcOrd="0" destOrd="0" presId="urn:microsoft.com/office/officeart/2005/8/layout/hierarchy2"/>
    <dgm:cxn modelId="{713B8672-5F9E-4903-8173-9DAE6645163E}" type="presParOf" srcId="{AE50A1C4-D67D-46BA-B4D8-EAB26AEED29B}" destId="{616C90A8-4D9F-4701-B580-D20F8FCDB208}" srcOrd="0" destOrd="0" presId="urn:microsoft.com/office/officeart/2005/8/layout/hierarchy2"/>
    <dgm:cxn modelId="{90402897-90CD-405E-B591-6F2000CA0F26}" type="presParOf" srcId="{0F2FAE4F-6C9A-4A2D-BF77-A5CDD0035630}" destId="{F0EF1BEF-E6B9-4598-9E9D-7D4ECCCA0DFC}" srcOrd="1" destOrd="0" presId="urn:microsoft.com/office/officeart/2005/8/layout/hierarchy2"/>
    <dgm:cxn modelId="{C4520F45-1A24-495D-AA3B-2EF2C34E3D5C}" type="presParOf" srcId="{F0EF1BEF-E6B9-4598-9E9D-7D4ECCCA0DFC}" destId="{B5F45A12-652D-46B2-B109-2C471BC3EC4C}" srcOrd="0" destOrd="0" presId="urn:microsoft.com/office/officeart/2005/8/layout/hierarchy2"/>
    <dgm:cxn modelId="{91B2FA8F-60E7-4BF4-8E62-819306338C2E}" type="presParOf" srcId="{F0EF1BEF-E6B9-4598-9E9D-7D4ECCCA0DFC}" destId="{6DDD7A5A-38E1-4B55-9487-B407CF13EAB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6237F-1244-4447-B0C2-2AB599AD258B}">
      <dsp:nvSpPr>
        <dsp:cNvPr id="0" name=""/>
        <dsp:cNvSpPr/>
      </dsp:nvSpPr>
      <dsp:spPr>
        <a:xfrm>
          <a:off x="4470" y="0"/>
          <a:ext cx="2682240" cy="260096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3D3C2-A264-4EC6-AF87-A9511D85E5D8}">
      <dsp:nvSpPr>
        <dsp:cNvPr id="0" name=""/>
        <dsp:cNvSpPr/>
      </dsp:nvSpPr>
      <dsp:spPr>
        <a:xfrm>
          <a:off x="2767177" y="0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/>
            <a:t>Förderlich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Soziale Unterstützung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100" kern="1200" dirty="0"/>
            <a:t>- sachbezogen </a:t>
          </a:r>
          <a:endParaRPr lang="de-AT" sz="21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de-DE" sz="2100" kern="1200" dirty="0"/>
            <a:t>- emotional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endParaRPr lang="de-AT" sz="2100" kern="1200" dirty="0"/>
        </a:p>
      </dsp:txBody>
      <dsp:txXfrm>
        <a:off x="2767177" y="0"/>
        <a:ext cx="4551680" cy="2600960"/>
      </dsp:txXfrm>
    </dsp:sp>
    <dsp:sp modelId="{666698C8-1686-4E67-A83D-CD28B8504DEF}">
      <dsp:nvSpPr>
        <dsp:cNvPr id="0" name=""/>
        <dsp:cNvSpPr/>
      </dsp:nvSpPr>
      <dsp:spPr>
        <a:xfrm>
          <a:off x="809142" y="2817706"/>
          <a:ext cx="2682240" cy="260096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47B54-8250-4254-83C0-30F58B506302}">
      <dsp:nvSpPr>
        <dsp:cNvPr id="0" name=""/>
        <dsp:cNvSpPr/>
      </dsp:nvSpPr>
      <dsp:spPr>
        <a:xfrm>
          <a:off x="3571849" y="2817706"/>
          <a:ext cx="4551680" cy="2600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0" rIns="192024" bIns="192024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1" kern="1200" dirty="0"/>
            <a:t>Schädlich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Diskriminierung und Benachteiligung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- bezogen auf Merkmale</a:t>
          </a:r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/>
            <a:t>- bezogen auf Verhalten </a:t>
          </a:r>
        </a:p>
      </dsp:txBody>
      <dsp:txXfrm>
        <a:off x="3571849" y="2817706"/>
        <a:ext cx="4551680" cy="2600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87CE3-0909-48B4-9950-A6680F7C192B}">
      <dsp:nvSpPr>
        <dsp:cNvPr id="0" name=""/>
        <dsp:cNvSpPr/>
      </dsp:nvSpPr>
      <dsp:spPr>
        <a:xfrm>
          <a:off x="4459" y="2136891"/>
          <a:ext cx="1860346" cy="930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Gutes affektives Betriebsklima</a:t>
          </a:r>
        </a:p>
      </dsp:txBody>
      <dsp:txXfrm>
        <a:off x="31703" y="2164135"/>
        <a:ext cx="1805858" cy="875685"/>
      </dsp:txXfrm>
    </dsp:sp>
    <dsp:sp modelId="{D17F2C45-C48E-4899-B8B7-5FB19B47A5D3}">
      <dsp:nvSpPr>
        <dsp:cNvPr id="0" name=""/>
        <dsp:cNvSpPr/>
      </dsp:nvSpPr>
      <dsp:spPr>
        <a:xfrm rot="18729456">
          <a:off x="1682518" y="2173102"/>
          <a:ext cx="1108714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802134" y="192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209157" y="2163314"/>
        <a:ext cx="55435" cy="55435"/>
      </dsp:txXfrm>
    </dsp:sp>
    <dsp:sp modelId="{E8BE564F-0602-4B08-B3B2-B67C683C6ABD}">
      <dsp:nvSpPr>
        <dsp:cNvPr id="0" name=""/>
        <dsp:cNvSpPr/>
      </dsp:nvSpPr>
      <dsp:spPr>
        <a:xfrm>
          <a:off x="2608945" y="1314999"/>
          <a:ext cx="1860346" cy="930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Arbeitszufriedenheit</a:t>
          </a:r>
        </a:p>
      </dsp:txBody>
      <dsp:txXfrm>
        <a:off x="2636189" y="1342243"/>
        <a:ext cx="1805858" cy="875685"/>
      </dsp:txXfrm>
    </dsp:sp>
    <dsp:sp modelId="{6FFCCA46-0165-4031-8631-2719AF299430}">
      <dsp:nvSpPr>
        <dsp:cNvPr id="0" name=""/>
        <dsp:cNvSpPr/>
      </dsp:nvSpPr>
      <dsp:spPr>
        <a:xfrm rot="19457599">
          <a:off x="4383156" y="1494731"/>
          <a:ext cx="91640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8451" y="1489750"/>
        <a:ext cx="45820" cy="45820"/>
      </dsp:txXfrm>
    </dsp:sp>
    <dsp:sp modelId="{4719406C-B742-4C73-B497-433EBD755AA6}">
      <dsp:nvSpPr>
        <dsp:cNvPr id="0" name=""/>
        <dsp:cNvSpPr/>
      </dsp:nvSpPr>
      <dsp:spPr>
        <a:xfrm>
          <a:off x="5213430" y="780149"/>
          <a:ext cx="1860346" cy="930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Arbeitsleistung</a:t>
          </a:r>
        </a:p>
      </dsp:txBody>
      <dsp:txXfrm>
        <a:off x="5240674" y="807393"/>
        <a:ext cx="1805858" cy="875685"/>
      </dsp:txXfrm>
    </dsp:sp>
    <dsp:sp modelId="{2EE4D175-7687-480B-AA65-0F5B2B4F0DB9}">
      <dsp:nvSpPr>
        <dsp:cNvPr id="0" name=""/>
        <dsp:cNvSpPr/>
      </dsp:nvSpPr>
      <dsp:spPr>
        <a:xfrm rot="2142401">
          <a:off x="4383156" y="2029581"/>
          <a:ext cx="916409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663004" y="192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4818451" y="2024600"/>
        <a:ext cx="45820" cy="45820"/>
      </dsp:txXfrm>
    </dsp:sp>
    <dsp:sp modelId="{C8E737B4-D5FF-4ABF-960E-3648F05380FA}">
      <dsp:nvSpPr>
        <dsp:cNvPr id="0" name=""/>
        <dsp:cNvSpPr/>
      </dsp:nvSpPr>
      <dsp:spPr>
        <a:xfrm>
          <a:off x="5213430" y="1849848"/>
          <a:ext cx="1860346" cy="930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Psychisches Wohlbefinden</a:t>
          </a:r>
        </a:p>
      </dsp:txBody>
      <dsp:txXfrm>
        <a:off x="5240674" y="1877092"/>
        <a:ext cx="1805858" cy="875685"/>
      </dsp:txXfrm>
    </dsp:sp>
    <dsp:sp modelId="{01120F14-217D-476D-9AF1-D6213CAB77B8}">
      <dsp:nvSpPr>
        <dsp:cNvPr id="0" name=""/>
        <dsp:cNvSpPr/>
      </dsp:nvSpPr>
      <dsp:spPr>
        <a:xfrm rot="2786710">
          <a:off x="1696899" y="2975376"/>
          <a:ext cx="1079951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781324" y="192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2209876" y="2966307"/>
        <a:ext cx="53997" cy="53997"/>
      </dsp:txXfrm>
    </dsp:sp>
    <dsp:sp modelId="{960F7381-D1ED-42B1-B5BE-EBCD89DD318E}">
      <dsp:nvSpPr>
        <dsp:cNvPr id="0" name=""/>
        <dsp:cNvSpPr/>
      </dsp:nvSpPr>
      <dsp:spPr>
        <a:xfrm>
          <a:off x="2608945" y="2880313"/>
          <a:ext cx="2219858" cy="10086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Verbundenheit mit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dem  Unternehmen</a:t>
          </a:r>
        </a:p>
      </dsp:txBody>
      <dsp:txXfrm>
        <a:off x="2638487" y="2909855"/>
        <a:ext cx="2160774" cy="949558"/>
      </dsp:txXfrm>
    </dsp:sp>
    <dsp:sp modelId="{AE50A1C4-D67D-46BA-B4D8-EAB26AEED29B}">
      <dsp:nvSpPr>
        <dsp:cNvPr id="0" name=""/>
        <dsp:cNvSpPr/>
      </dsp:nvSpPr>
      <dsp:spPr>
        <a:xfrm rot="1931777">
          <a:off x="4786574" y="3513031"/>
          <a:ext cx="549248" cy="35859"/>
        </a:xfrm>
        <a:custGeom>
          <a:avLst/>
          <a:gdLst/>
          <a:ahLst/>
          <a:cxnLst/>
          <a:rect l="0" t="0" r="0" b="0"/>
          <a:pathLst>
            <a:path>
              <a:moveTo>
                <a:pt x="0" y="19226"/>
              </a:moveTo>
              <a:lnTo>
                <a:pt x="397370" y="19226"/>
              </a:lnTo>
            </a:path>
          </a:pathLst>
        </a:custGeom>
        <a:noFill/>
        <a:ln w="19050" cap="flat" cmpd="sng" algn="ctr">
          <a:solidFill>
            <a:schemeClr val="accent1"/>
          </a:solidFill>
          <a:prstDash val="solid"/>
          <a:miter lim="800000"/>
          <a:tailEnd type="triangle"/>
        </a:ln>
        <a:effectLst/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500" kern="1200"/>
        </a:p>
      </dsp:txBody>
      <dsp:txXfrm>
        <a:off x="5047467" y="3517229"/>
        <a:ext cx="27462" cy="27462"/>
      </dsp:txXfrm>
    </dsp:sp>
    <dsp:sp modelId="{B5F45A12-652D-46B2-B109-2C471BC3EC4C}">
      <dsp:nvSpPr>
        <dsp:cNvPr id="0" name=""/>
        <dsp:cNvSpPr/>
      </dsp:nvSpPr>
      <dsp:spPr>
        <a:xfrm>
          <a:off x="5293593" y="3212199"/>
          <a:ext cx="1860346" cy="930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/>
            <a:t>Rückzugsverhalten</a:t>
          </a:r>
        </a:p>
      </dsp:txBody>
      <dsp:txXfrm>
        <a:off x="5320837" y="3239443"/>
        <a:ext cx="1805858" cy="875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0.01409</cdr:x>
      <cdr:y>0.89628</cdr:y>
    </cdr:from>
    <cdr:to>
      <cdr:x>0.36885</cdr:x>
      <cdr:y>0.92358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422" y="4568020"/>
          <a:ext cx="3334719" cy="13914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</a:t>
          </a:r>
          <a:r>
            <a:rPr lang="de-DE" sz="1200" dirty="0">
              <a:latin typeface="Source Sans Pro Light" panose="020B0403030403020204" pitchFamily="34" charset="0"/>
            </a:rPr>
            <a:t>N: Länder 12.668, Europaregion  3.733, EU 62.645</a:t>
          </a:r>
          <a:endParaRPr lang="en-US" sz="1200" dirty="0">
            <a:latin typeface="Source Sans Pro Light" panose="020B0403030403020204" pitchFamily="34" charset="0"/>
          </a:endParaRP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Quelle: EWCS </a:t>
          </a:r>
          <a:r>
            <a:rPr lang="en-US" sz="1200" u="none" dirty="0" err="1">
              <a:effectLst/>
              <a:latin typeface="Source Sans Pro Light" panose="020B0403030403020204" pitchFamily="34" charset="0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2021 </a:t>
          </a:r>
        </a:p>
      </cdr:txBody>
    </cdr:sp>
  </cdr:relSizeAnchor>
  <cdr:relSizeAnchor xmlns:cdr="http://schemas.openxmlformats.org/drawingml/2006/chartDrawing">
    <cdr:from>
      <cdr:x>0.82383</cdr:x>
      <cdr:y>0.89972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48176" y="3076575"/>
          <a:ext cx="899774" cy="3131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2023</a:t>
          </a:r>
          <a:endParaRPr lang="it-IT" sz="1200" dirty="0">
            <a:latin typeface="Source Sans Pro Light" panose="020B0403030403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0.01453</cdr:x>
      <cdr:y>0.88904</cdr:y>
    </cdr:from>
    <cdr:to>
      <cdr:x>0.39614</cdr:x>
      <cdr:y>0.93781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9630" y="4564658"/>
          <a:ext cx="3929691" cy="2504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Länder 8.397, Europaregion 2.522, EU 41.427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Quelle: EWCS </a:t>
          </a:r>
          <a:r>
            <a:rPr lang="en-US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en-US" sz="1200" u="none" baseline="0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2021 </a:t>
          </a:r>
        </a:p>
      </cdr:txBody>
    </cdr:sp>
  </cdr:relSizeAnchor>
  <cdr:relSizeAnchor xmlns:cdr="http://schemas.openxmlformats.org/drawingml/2006/chartDrawing">
    <cdr:from>
      <cdr:x>0.83194</cdr:x>
      <cdr:y>0.90661</cdr:y>
    </cdr:from>
    <cdr:to>
      <cdr:x>0.99888</cdr:x>
      <cdr:y>1</cdr:y>
    </cdr:to>
    <cdr:sp macro="" textlink="">
      <cdr:nvSpPr>
        <cdr:cNvPr id="4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67036" y="4654863"/>
          <a:ext cx="1719092" cy="479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baseline="0" dirty="0">
              <a:effectLst/>
              <a:latin typeface="Source Sans Pro Light" panose="020B0403030403020204" pitchFamily="34" charset="0"/>
            </a:rPr>
            <a:t> &amp; Partner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0.01343</cdr:x>
      <cdr:y>0.88022</cdr:y>
    </cdr:from>
    <cdr:to>
      <cdr:x>0.51335</cdr:x>
      <cdr:y>0.98759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2513" y="3009900"/>
          <a:ext cx="2699261" cy="3671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u="none" dirty="0">
            <a:effectLst/>
            <a:latin typeface="+mj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u="none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Länder 12.585, Europaregion 3.729, EU 50.755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Quelle: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2021</a:t>
          </a:r>
        </a:p>
      </cdr:txBody>
    </cdr:sp>
  </cdr:relSizeAnchor>
  <cdr:relSizeAnchor xmlns:cdr="http://schemas.openxmlformats.org/drawingml/2006/chartDrawing">
    <cdr:from>
      <cdr:x>0.82623</cdr:x>
      <cdr:y>0.90845</cdr:y>
    </cdr:from>
    <cdr:to>
      <cdr:x>0.99288</cdr:x>
      <cdr:y>1</cdr:y>
    </cdr:to>
    <cdr:sp macro="" textlink="">
      <cdr:nvSpPr>
        <cdr:cNvPr id="3" name="Textfeld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102031" y="4519950"/>
          <a:ext cx="1835873" cy="4555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/>
        <a:p xmlns:a="http://schemas.openxmlformats.org/drawingml/2006/main">
          <a:pPr algn="r">
            <a:lnSpc>
              <a:spcPct val="115000"/>
            </a:lnSpc>
            <a:spcAft>
              <a:spcPts val="1200"/>
            </a:spcAft>
          </a:pPr>
          <a:r>
            <a:rPr lang="en-US" sz="1200" dirty="0">
              <a:effectLst/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   © </a:t>
          </a:r>
          <a:r>
            <a:rPr lang="en-US" sz="1200" dirty="0" err="1">
              <a:effectLst/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Euregio</a:t>
          </a:r>
          <a:r>
            <a:rPr lang="en-US" sz="1200" dirty="0">
              <a:effectLst/>
              <a:latin typeface="Source Sans Pro Light" panose="020B040303040302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&amp; Partner 2023</a:t>
          </a:r>
          <a:endParaRPr lang="de-AT" sz="1200" dirty="0">
            <a:effectLst/>
            <a:latin typeface="Source Serif Pro" panose="02040603050405020204" pitchFamily="18" charset="0"/>
            <a:ea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0.00617</cdr:x>
      <cdr:y>0.89325</cdr:y>
    </cdr:from>
    <cdr:to>
      <cdr:x>0.45861</cdr:x>
      <cdr:y>0.99019</cdr:y>
    </cdr:to>
    <cdr:sp macro="" textlink="">
      <cdr:nvSpPr>
        <cdr:cNvPr id="5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318" y="2847976"/>
          <a:ext cx="2443182" cy="3090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N = 1.238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Quelle: EWCS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2021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  <cdr:relSizeAnchor xmlns:cdr="http://schemas.openxmlformats.org/drawingml/2006/chartDrawing">
    <cdr:from>
      <cdr:x>0.72495</cdr:x>
      <cdr:y>0.92611</cdr:y>
    </cdr:from>
    <cdr:to>
      <cdr:x>0.99383</cdr:x>
      <cdr:y>0.9917</cdr:y>
    </cdr:to>
    <cdr:sp macro="" textlink="">
      <cdr:nvSpPr>
        <cdr:cNvPr id="6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14775" y="2952751"/>
          <a:ext cx="1451947" cy="20912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dirty="0">
              <a:latin typeface="Source Sans Pro Light" panose="020B0403030403020204" pitchFamily="34" charset="0"/>
            </a:rPr>
            <a:t>© </a:t>
          </a:r>
          <a:r>
            <a:rPr lang="en-US" sz="1200" dirty="0" err="1">
              <a:latin typeface="Source Sans Pro Light" panose="020B0403030403020204" pitchFamily="34" charset="0"/>
            </a:rPr>
            <a:t>Euregio</a:t>
          </a:r>
          <a:r>
            <a:rPr lang="en-US" sz="1200" dirty="0">
              <a:latin typeface="Source Sans Pro Light" panose="020B0403030403020204" pitchFamily="34" charset="0"/>
            </a:rPr>
            <a:t> &amp; Partner  2023</a:t>
          </a:r>
          <a:endParaRPr lang="it-IT" sz="1200" dirty="0">
            <a:latin typeface="Source Sans Pro Light" panose="020B0403030403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0.01857</cdr:x>
      <cdr:y>0.89104</cdr:y>
    </cdr:from>
    <cdr:to>
      <cdr:x>0.37997</cdr:x>
      <cdr:y>0.94284</cdr:y>
    </cdr:to>
    <cdr:sp macro="" textlink="">
      <cdr:nvSpPr>
        <cdr:cNvPr id="5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860" y="3046876"/>
          <a:ext cx="1943772" cy="1771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N= 3.674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</a:rPr>
            <a:t>Quelle: EWCS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2021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  <cdr:relSizeAnchor xmlns:cdr="http://schemas.openxmlformats.org/drawingml/2006/chartDrawing">
    <cdr:from>
      <cdr:x>0.806</cdr:x>
      <cdr:y>0.90529</cdr:y>
    </cdr:from>
    <cdr:to>
      <cdr:x>0.97081</cdr:x>
      <cdr:y>0.99449</cdr:y>
    </cdr:to>
    <cdr:sp macro="" textlink="">
      <cdr:nvSpPr>
        <cdr:cNvPr id="6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773887" y="4843217"/>
          <a:ext cx="1794074" cy="4772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&amp; Partner 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0.02049</cdr:x>
      <cdr:y>0.89402</cdr:y>
    </cdr:from>
    <cdr:to>
      <cdr:x>0.43568</cdr:x>
      <cdr:y>0.96245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0623" y="3048000"/>
          <a:ext cx="2242052" cy="2332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ea typeface="+mn-ea"/>
              <a:cs typeface="+mn-cs"/>
            </a:rPr>
            <a:t> </a:t>
          </a:r>
          <a:r>
            <a:rPr lang="de-DE" sz="1200" dirty="0">
              <a:effectLst/>
              <a:ea typeface="+mn-ea"/>
              <a:cs typeface="+mn-cs"/>
            </a:rPr>
            <a:t>Länder 14.755, Europaregion 4.507, EU 71.523</a:t>
          </a: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Quelle: EWCS </a:t>
          </a:r>
          <a:r>
            <a:rPr lang="en-US" sz="1200" u="none" dirty="0" err="1">
              <a:effectLst/>
              <a:latin typeface="Source Sans Pro Light" panose="020B0403030403020204" pitchFamily="34" charset="0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0.81751</cdr:x>
      <cdr:y>0.91637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338638" y="4855602"/>
          <a:ext cx="1764251" cy="3969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&amp; Partner 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0.01872</cdr:x>
      <cdr:y>0.89705</cdr:y>
    </cdr:from>
    <cdr:to>
      <cdr:x>0.40033</cdr:x>
      <cdr:y>0.94582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1098" y="3068589"/>
          <a:ext cx="2060709" cy="1668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N= 1.005    </a:t>
          </a:r>
        </a:p>
        <a:p xmlns:a="http://schemas.openxmlformats.org/drawingml/2006/main"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Quelle: EWCS </a:t>
          </a:r>
          <a:r>
            <a:rPr lang="en-US" sz="1200" u="none" dirty="0" err="1">
              <a:effectLst/>
              <a:latin typeface="Source Sans Pro Light" panose="020B0403030403020204" pitchFamily="34" charset="0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0.77158</cdr:x>
      <cdr:y>0.92298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66558" y="3157268"/>
          <a:ext cx="1182021" cy="2336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&amp; Partner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0.01519</cdr:x>
      <cdr:y>0.90818</cdr:y>
    </cdr:from>
    <cdr:to>
      <cdr:x>0.3968</cdr:x>
      <cdr:y>0.95695</cdr:y>
    </cdr:to>
    <cdr:sp macro="" textlink="">
      <cdr:nvSpPr>
        <cdr:cNvPr id="2" name="Fuss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2039" y="3105497"/>
          <a:ext cx="2060467" cy="1667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200" u="none" dirty="0">
              <a:effectLst/>
              <a:latin typeface="+mj-lt"/>
              <a:ea typeface="+mn-ea"/>
              <a:cs typeface="+mn-cs"/>
            </a:rPr>
            <a:t>N:</a:t>
          </a:r>
          <a:r>
            <a:rPr lang="de-DE" sz="1200" u="none" baseline="0" dirty="0">
              <a:effectLst/>
              <a:latin typeface="+mj-lt"/>
              <a:ea typeface="+mn-ea"/>
              <a:cs typeface="+mn-cs"/>
            </a:rPr>
            <a:t> </a:t>
          </a:r>
          <a:r>
            <a:rPr lang="de-DE" sz="1200" dirty="0">
              <a:effectLst/>
              <a:latin typeface="+mj-lt"/>
              <a:ea typeface="+mn-ea"/>
              <a:cs typeface="+mn-cs"/>
            </a:rPr>
            <a:t>Länder 9.785, Europaregion 3.001, EU 47.503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   </a:t>
          </a:r>
        </a:p>
        <a:p xmlns:a="http://schemas.openxmlformats.org/drawingml/2006/main">
          <a:r>
            <a:rPr lang="en-US" sz="1200" u="none" dirty="0">
              <a:effectLst/>
              <a:latin typeface="+mj-lt"/>
              <a:ea typeface="+mn-ea"/>
              <a:cs typeface="+mn-cs"/>
            </a:rPr>
            <a:t>Quelle: EWCS </a:t>
          </a:r>
          <a:r>
            <a:rPr lang="en-US" sz="1200" u="none" dirty="0" err="1">
              <a:effectLst/>
              <a:latin typeface="+mj-lt"/>
              <a:ea typeface="+mn-ea"/>
              <a:cs typeface="+mn-cs"/>
            </a:rPr>
            <a:t>Euregio</a:t>
          </a:r>
          <a:r>
            <a:rPr lang="en-US" sz="1200" u="none" dirty="0">
              <a:effectLst/>
              <a:latin typeface="+mj-lt"/>
              <a:ea typeface="+mn-ea"/>
              <a:cs typeface="+mn-cs"/>
            </a:rPr>
            <a:t> 2021</a:t>
          </a:r>
        </a:p>
      </cdr:txBody>
    </cdr:sp>
  </cdr:relSizeAnchor>
  <cdr:relSizeAnchor xmlns:cdr="http://schemas.openxmlformats.org/drawingml/2006/chartDrawing">
    <cdr:from>
      <cdr:x>0.73652</cdr:x>
      <cdr:y>0.92584</cdr:y>
    </cdr:from>
    <cdr:to>
      <cdr:x>0.99047</cdr:x>
      <cdr:y>0.99129</cdr:y>
    </cdr:to>
    <cdr:sp macro="" textlink="">
      <cdr:nvSpPr>
        <cdr:cNvPr id="3" name="Fuss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76777" y="3165894"/>
          <a:ext cx="1371172" cy="2237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22860" rIns="27432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u="none" dirty="0">
              <a:effectLst/>
              <a:latin typeface="Source Sans Pro Light" panose="020B0403030403020204" pitchFamily="34" charset="0"/>
              <a:ea typeface="+mn-ea"/>
              <a:cs typeface="+mn-cs"/>
            </a:rPr>
            <a:t>   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© </a:t>
          </a:r>
          <a:r>
            <a:rPr lang="en-US" sz="1200" u="none" dirty="0" err="1">
              <a:effectLst/>
              <a:latin typeface="Source Sans Pro Light" panose="020B0403030403020204" pitchFamily="34" charset="0"/>
            </a:rPr>
            <a:t>Euregio</a:t>
          </a:r>
          <a:r>
            <a:rPr lang="en-US" sz="1200" u="none" baseline="0" dirty="0">
              <a:effectLst/>
              <a:latin typeface="Source Sans Pro Light" panose="020B0403030403020204" pitchFamily="34" charset="0"/>
            </a:rPr>
            <a:t> &amp; Partner </a:t>
          </a:r>
          <a:r>
            <a:rPr lang="en-US" sz="1200" u="none" dirty="0">
              <a:effectLst/>
              <a:latin typeface="Source Sans Pro Light" panose="020B0403030403020204" pitchFamily="34" charset="0"/>
            </a:rPr>
            <a:t> 2023</a:t>
          </a:r>
          <a:endParaRPr lang="it-IT" sz="1200" b="0" i="0" u="none" strike="noStrike" baseline="0" dirty="0">
            <a:solidFill>
              <a:srgbClr val="000000"/>
            </a:solidFill>
            <a:latin typeface="Source Sans Pro Light" panose="020B0403030403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B137E-94D7-4C87-A357-5375A97744AF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854F4-7C9F-469C-8418-559881714055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287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54F4-7C9F-469C-8418-559881714055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189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% di chi non è soddisfatto è doppia tra chi lavora sette giorni a settimana rispetto alla settimana standard di cinque giornate. I</a:t>
            </a:r>
            <a:r>
              <a:rPr lang="it-IT" baseline="0" dirty="0"/>
              <a:t> 7/</a:t>
            </a:r>
            <a:r>
              <a:rPr lang="it-IT" baseline="0" dirty="0" err="1"/>
              <a:t>7</a:t>
            </a:r>
            <a:r>
              <a:rPr lang="it-IT" baseline="0" dirty="0"/>
              <a:t> riguarda il 5% del nostro campione e riguarda soprattutto agricoltura alberghiero ristorazione le attività sportive e di intrattenimento talvolta anche legate alla stagionalità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Rispetto a una media di ore lavorate di 38,5 i trasporti dichiarano 40.9 ore,</a:t>
            </a:r>
            <a:r>
              <a:rPr lang="it-IT" baseline="0" dirty="0"/>
              <a:t> 42,5 nell’alloggio ristorazione e 48,2 in agricoltura. In alloggio e ristorazione due terzi dei lavoratori lavorano 6/7 giorni a settimana in agricoltura la % a 3/4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000"/>
              </a:spcBef>
            </a:pPr>
            <a:endParaRPr lang="it-IT" sz="1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5854F4-7C9F-469C-8418-559881714055}" type="slidenum">
              <a:rPr lang="de-AT" smtClean="0"/>
              <a:pPr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733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44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5854F4-7C9F-469C-8418-559881714055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A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7937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44776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743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67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13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92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164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5397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41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73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9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744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3651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26732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82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EC941-8DA5-3144-8535-6798B2E2C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37EC42-C7D4-2F45-957A-73747272FD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DD5F40-48F4-B74E-B91D-5B79A52D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F1EC6F-6AEA-0F49-AF34-CF347B103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B7D018-EA28-5349-89E1-38097399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4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9EB7F-53ED-6340-B208-3AD814CF8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49" y="2780522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4923A1-1EB1-2541-A3B6-7AD24F7B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7420E6-E695-9446-91AF-2E50D0D4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B6FE75-E297-AC4E-9CB9-DC0D17A79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269377-9E63-4E4B-8B3F-0BA4279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9C9A94-DA73-1446-B725-355B7055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EF81BFC-8C23-454C-8987-7B7493BC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31593E-3985-244F-8A91-3C963A40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DDF578-5D57-1540-B072-E614413C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13ECA8-431B-544B-9950-C759AC60A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14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19EF9B-452A-DD44-A024-CC0E3FA8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33AF31-8A74-8D42-BFEB-487D1E14C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574D04D-7675-5F4B-8728-1D61C64F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CBE3778-0D98-0741-B6D4-FEE976AD1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58E2B-2D97-5143-A2B2-9BC70160A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7415A6-5EE1-0345-9594-010431F2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14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306D0-771C-7642-888E-214B584A0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664F130-7A59-4944-AB87-995CD4A10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90A381E-7A3A-E04E-9953-A668EB5A5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89A012C-CB1E-5D41-B774-48840E6BA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1D7D3BF-AE41-834A-9CB4-5F36D5F31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C50A8C6-376A-374D-B096-88DC1186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77F58C-C264-3040-A33C-EF87F18D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17D3A28-42B2-1047-AA4B-63ED6FC3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6227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E093F-2B55-1C45-83FB-2D6FD8078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8C2B69-CE5C-2944-A319-8E6C1EA4D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35317A-68EF-4A45-AC96-9877642E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09CF50-35D6-A649-80E8-7DAE0A056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05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D2A60F-C68A-AD46-B3C7-AEA5BFBB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8A44508-C252-1245-984C-9ED02A1BA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DB4856-B2FA-A24C-AEEC-A4C62DF3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92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3483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19D3A8-26DD-C74B-ABDB-7E32FE0D0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02547A-8237-D942-9C40-1D169D800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B783764-E81A-B042-92F2-870B69C0F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7EE9EB-2D1B-1745-B2CC-AD2E08036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93DE4F-A6EB-774E-B0BF-2CA4A6CD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AAF91A-8D92-F94E-8EBB-44ED8B2D7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795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572DE2-E6DF-014C-985B-2E858CE3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0BDB126-595A-F64E-8B53-DA94660AE1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C369A37-2458-9F4A-A86C-EA43C498B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E93D4C-D66C-C941-BE21-F7145F63E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5259E7-5BC9-504A-B126-882B2C18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EEC396-F9BE-9448-84BF-62693411F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8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F80ECD-A66C-EF4F-8FE5-02C23AC9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4ED642-85A8-3C48-840C-9BDC1B2AC3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AC3895-2034-AD43-A69F-49F61C476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656D5E-54A1-5444-B611-B956E7444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854210-9A2E-A94C-866F-CEA9509C5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15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CADBA34-2014-D341-916D-83A434799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F1918A0-E71D-1B4B-BE5B-DE5A91445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24147E-E94C-1A44-BDE5-54640909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1A11F8-1BC3-B544-B67A-5B0454A7A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6E62C5-6510-9D4D-97AE-F816DF1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7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9099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57040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6670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2553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872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752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9BE09-3F8A-466D-83C5-37C76D389D38}" type="datetimeFigureOut">
              <a:rPr lang="de-AT" smtClean="0"/>
              <a:pPr/>
              <a:t>16.11.2023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4566-FA04-46AF-BA40-96DCF22DABEE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74728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7C7160F-CFE3-D64F-B354-FCD26853E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/>
              <a:pPr/>
              <a:t>16.11.2023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27EC3F-D8FC-9849-88C2-DA5FA1CF9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516E70-D955-E245-977C-D9B1423BE1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53AA-8041-7A4B-9881-A1F8F5CC02D8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16A7E8-CC6A-A14A-B85F-D5B93E75C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A2E29D-4F8C-3A4E-A51E-2023DBEF2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CB91F-353A-2543-B69F-532EA71D1F2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elplatzhalter 6"/>
          <p:cNvSpPr>
            <a:spLocks noGrp="1"/>
          </p:cNvSpPr>
          <p:nvPr>
            <p:ph type="title"/>
          </p:nvPr>
        </p:nvSpPr>
        <p:spPr>
          <a:xfrm>
            <a:off x="1493807" y="14606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62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notesSlide" Target="../notesSlides/notesSlide3.xml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4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5.png"/><Relationship Id="rId5" Type="http://schemas.openxmlformats.org/officeDocument/2006/relationships/diagramData" Target="../diagrams/data2.xm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1DCB868B-ED66-6F4A-9A7F-B5B816AE240F}"/>
              </a:ext>
            </a:extLst>
          </p:cNvPr>
          <p:cNvSpPr txBox="1">
            <a:spLocks/>
          </p:cNvSpPr>
          <p:nvPr/>
        </p:nvSpPr>
        <p:spPr>
          <a:xfrm>
            <a:off x="6852443" y="5953174"/>
            <a:ext cx="51162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55 Roman" panose="020B0602020204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0D8F1C-4890-4AA6-B80A-51B988EC1503}"/>
              </a:ext>
            </a:extLst>
          </p:cNvPr>
          <p:cNvSpPr txBox="1"/>
          <p:nvPr/>
        </p:nvSpPr>
        <p:spPr>
          <a:xfrm>
            <a:off x="6322142" y="6153229"/>
            <a:ext cx="57638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Innsbruck, 20.11.2023</a:t>
            </a:r>
          </a:p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10:00 − 13:00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135DEE-8DDC-8976-8453-915942734950}"/>
              </a:ext>
            </a:extLst>
          </p:cNvPr>
          <p:cNvSpPr txBox="1">
            <a:spLocks/>
          </p:cNvSpPr>
          <p:nvPr/>
        </p:nvSpPr>
        <p:spPr>
          <a:xfrm>
            <a:off x="700949" y="2075189"/>
            <a:ext cx="11083067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it-IT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Sozialer</a:t>
            </a:r>
            <a:r>
              <a:rPr lang="it-IT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Umgang</a:t>
            </a:r>
            <a:r>
              <a:rPr lang="it-IT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it-IT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Arbeitsplatz</a:t>
            </a:r>
            <a:endParaRPr lang="it-IT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Tobias Hölbling</a:t>
            </a:r>
            <a:endParaRPr kumimoji="0" lang="it-IT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it-IT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</a:t>
            </a:r>
            <a:r>
              <a:rPr lang="it-IT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und </a:t>
            </a:r>
            <a:r>
              <a:rPr lang="it-IT" sz="28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Organisationspsychologe</a:t>
            </a:r>
            <a:endParaRPr lang="it-IT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it-IT" sz="2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 | Arbeitsförderungsinstitut, Bozen - Südtirol</a:t>
            </a:r>
          </a:p>
        </p:txBody>
      </p:sp>
    </p:spTree>
    <p:extLst>
      <p:ext uri="{BB962C8B-B14F-4D97-AF65-F5344CB8AC3E}">
        <p14:creationId xmlns:p14="http://schemas.microsoft.com/office/powerpoint/2010/main" val="3169011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4536" y="387712"/>
            <a:ext cx="10515600" cy="484341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Berufshauptgruppe: Soziale Unterstützung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AB1887E-F62E-3B81-3E3D-8DA755C97B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102690"/>
              </p:ext>
            </p:extLst>
          </p:nvPr>
        </p:nvGraphicFramePr>
        <p:xfrm>
          <a:off x="1478720" y="1155783"/>
          <a:ext cx="9078203" cy="52934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0912">
                  <a:extLst>
                    <a:ext uri="{9D8B030D-6E8A-4147-A177-3AD203B41FA5}">
                      <a16:colId xmlns:a16="http://schemas.microsoft.com/office/drawing/2014/main" val="713741041"/>
                    </a:ext>
                  </a:extLst>
                </a:gridCol>
                <a:gridCol w="3517291">
                  <a:extLst>
                    <a:ext uri="{9D8B030D-6E8A-4147-A177-3AD203B41FA5}">
                      <a16:colId xmlns:a16="http://schemas.microsoft.com/office/drawing/2014/main" val="1922272206"/>
                    </a:ext>
                  </a:extLst>
                </a:gridCol>
              </a:tblGrid>
              <a:tr h="62005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 Berufshauptgruppe: Merkmal Soziale Unterstützung (0= gar keine, 100= ausgezeichnet) (MW)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13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Mittelwert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24878895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Führungskräfte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2117143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Akademische Berufe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3047808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Techniker und gleichrangige Fachkräfte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37814509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Bürokräfte und verwandte Berufe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759618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Dienstleistungsberufe und Verkäufer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3594395315"/>
                  </a:ext>
                </a:extLst>
              </a:tr>
              <a:tr h="2996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Fachkräfte in Land- und Forstwirtschaft und Fischerei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30782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Handwerks- und verwandte Berufe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200289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Bediener von Anlagen und Maschinen und Montage-berufe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1006700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Hilfsarbeitskräfte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2633249671"/>
                  </a:ext>
                </a:extLst>
              </a:tr>
              <a:tr h="4729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Europaregion 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77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ctr"/>
                </a:tc>
                <a:extLst>
                  <a:ext uri="{0D108BD9-81ED-4DB2-BD59-A6C34878D82A}">
                    <a16:rowId xmlns:a16="http://schemas.microsoft.com/office/drawing/2014/main" val="21492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dirty="0">
                          <a:effectLst/>
                        </a:rPr>
                        <a:t>N= 3.719 Quelle: EWCS Euregio 2021            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b"/>
                </a:tc>
                <a:tc>
                  <a:txBody>
                    <a:bodyPr/>
                    <a:lstStyle/>
                    <a:p>
                      <a:pPr indent="2336800"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                                                            </a:t>
                      </a:r>
                      <a:r>
                        <a:rPr lang="de-DE" sz="1200" dirty="0">
                          <a:effectLst/>
                        </a:rPr>
                        <a:t>© Euregio &amp; Partner2023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b"/>
                </a:tc>
                <a:extLst>
                  <a:ext uri="{0D108BD9-81ED-4DB2-BD59-A6C34878D82A}">
                    <a16:rowId xmlns:a16="http://schemas.microsoft.com/office/drawing/2014/main" val="546103820"/>
                  </a:ext>
                </a:extLst>
              </a:tr>
              <a:tr h="314329">
                <a:tc gridSpan="2">
                  <a:txBody>
                    <a:bodyPr/>
                    <a:lstStyle/>
                    <a:p>
                      <a:pPr indent="233680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b"/>
                </a:tc>
                <a:tc hMerge="1">
                  <a:txBody>
                    <a:bodyPr/>
                    <a:lstStyle/>
                    <a:p>
                      <a:pPr indent="2336800"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 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74" marR="39474" marT="0" marB="0" anchor="b"/>
                </a:tc>
                <a:extLst>
                  <a:ext uri="{0D108BD9-81ED-4DB2-BD59-A6C34878D82A}">
                    <a16:rowId xmlns:a16="http://schemas.microsoft.com/office/drawing/2014/main" val="960987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8569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9051" y="350666"/>
            <a:ext cx="10515600" cy="65807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Alter: Soziale Unterstützung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1BCCC00-483A-48BE-84E4-0E444ABB23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852014"/>
              </p:ext>
            </p:extLst>
          </p:nvPr>
        </p:nvGraphicFramePr>
        <p:xfrm>
          <a:off x="653143" y="1118906"/>
          <a:ext cx="10885714" cy="534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51232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3114" y="364307"/>
            <a:ext cx="10515600" cy="46634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de-DE" sz="3600" b="1" dirty="0">
                <a:latin typeface="Arial" pitchFamily="34" charset="0"/>
                <a:ea typeface="+mn-ea"/>
                <a:cs typeface="Arial" pitchFamily="34" charset="0"/>
              </a:rPr>
              <a:t>Europa: Diskriminierungserfahrungen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91027F73-5CAA-4E36-8203-A15E046422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7338993"/>
              </p:ext>
            </p:extLst>
          </p:nvPr>
        </p:nvGraphicFramePr>
        <p:xfrm>
          <a:off x="1284333" y="1194958"/>
          <a:ext cx="10200096" cy="529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12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057" y="827737"/>
            <a:ext cx="10515600" cy="562151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Südtirol: Erlebte Benachteiligung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935269C-59D8-4029-AF7C-D511DECA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2727604"/>
              </p:ext>
            </p:extLst>
          </p:nvPr>
        </p:nvGraphicFramePr>
        <p:xfrm>
          <a:off x="1109979" y="1587998"/>
          <a:ext cx="9612449" cy="4725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8014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969" y="520323"/>
            <a:ext cx="10515600" cy="466345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41F7B4C6-9310-315D-582A-FCC64D5C5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719800"/>
              </p:ext>
            </p:extLst>
          </p:nvPr>
        </p:nvGraphicFramePr>
        <p:xfrm>
          <a:off x="2685334" y="111642"/>
          <a:ext cx="7561603" cy="6634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2677">
                  <a:extLst>
                    <a:ext uri="{9D8B030D-6E8A-4147-A177-3AD203B41FA5}">
                      <a16:colId xmlns:a16="http://schemas.microsoft.com/office/drawing/2014/main" val="2799115571"/>
                    </a:ext>
                  </a:extLst>
                </a:gridCol>
                <a:gridCol w="3301788">
                  <a:extLst>
                    <a:ext uri="{9D8B030D-6E8A-4147-A177-3AD203B41FA5}">
                      <a16:colId xmlns:a16="http://schemas.microsoft.com/office/drawing/2014/main" val="939870256"/>
                    </a:ext>
                  </a:extLst>
                </a:gridCol>
                <a:gridCol w="1265969">
                  <a:extLst>
                    <a:ext uri="{9D8B030D-6E8A-4147-A177-3AD203B41FA5}">
                      <a16:colId xmlns:a16="http://schemas.microsoft.com/office/drawing/2014/main" val="906094517"/>
                    </a:ext>
                  </a:extLst>
                </a:gridCol>
                <a:gridCol w="821169">
                  <a:extLst>
                    <a:ext uri="{9D8B030D-6E8A-4147-A177-3AD203B41FA5}">
                      <a16:colId xmlns:a16="http://schemas.microsoft.com/office/drawing/2014/main" val="1442678432"/>
                    </a:ext>
                  </a:extLst>
                </a:gridCol>
              </a:tblGrid>
              <a:tr h="369414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Berufshauptgruppen: "Wurden Sie in den vergangenen 12 Monaten jemals am Arbeitsplatz diskriminiert?" (%)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799613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Landesteil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Ja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Nein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671076749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Führungskräfte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Bundesland Tirol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8946976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Südtirol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3413802884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Trentino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3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97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961581478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Europaregion gesamt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91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3736641909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Akademische Berufe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Bundesland 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15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85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473137068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Südtirol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91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4112556609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Trentino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02011597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Europaregion gesamt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91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757224795"/>
                  </a:ext>
                </a:extLst>
              </a:tr>
              <a:tr h="38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Techniker und gleichrangige Fachkräfte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Bundesland 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18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83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1733419728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Südtirol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4187350083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Trentino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92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568684289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Europaregion gesamt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1343243204"/>
                  </a:ext>
                </a:extLst>
              </a:tr>
              <a:tr h="3885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Dienstleistungsberufe und Verkäufer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Bundesland 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19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81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35644720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Südtirol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2325743110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Trentino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749605384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Europaregion gesamt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12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88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4540334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Hilfsarbeitskräfte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Bundesland Tirol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24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76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1089951604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Südtirol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12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88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3867435207"/>
                  </a:ext>
                </a:extLst>
              </a:tr>
              <a:tr h="1910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Trentino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3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97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601693847"/>
                  </a:ext>
                </a:extLst>
              </a:tr>
              <a:tr h="266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 dirty="0">
                          <a:effectLst/>
                        </a:rPr>
                        <a:t>Europaregion gesamt</a:t>
                      </a:r>
                      <a:endParaRPr lang="de-AT" sz="14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10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400">
                          <a:effectLst/>
                        </a:rPr>
                        <a:t>90</a:t>
                      </a:r>
                      <a:endParaRPr lang="de-AT" sz="14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ctr"/>
                </a:tc>
                <a:extLst>
                  <a:ext uri="{0D108BD9-81ED-4DB2-BD59-A6C34878D82A}">
                    <a16:rowId xmlns:a16="http://schemas.microsoft.com/office/drawing/2014/main" val="3960210039"/>
                  </a:ext>
                </a:extLst>
              </a:tr>
              <a:tr h="64789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dirty="0">
                          <a:effectLst/>
                        </a:rPr>
                        <a:t>N= 2.992 Quelle: EWCS Euregio 2021                            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 © Euregio &amp; Partner 2023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731" marR="37731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04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58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0861" y="1012314"/>
            <a:ext cx="10488283" cy="88905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872536C-EB66-1296-92EE-1ADE1CEB9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71387"/>
              </p:ext>
            </p:extLst>
          </p:nvPr>
        </p:nvGraphicFramePr>
        <p:xfrm>
          <a:off x="2698282" y="252140"/>
          <a:ext cx="7913914" cy="63537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3908">
                  <a:extLst>
                    <a:ext uri="{9D8B030D-6E8A-4147-A177-3AD203B41FA5}">
                      <a16:colId xmlns:a16="http://schemas.microsoft.com/office/drawing/2014/main" val="1606764657"/>
                    </a:ext>
                  </a:extLst>
                </a:gridCol>
                <a:gridCol w="3186156">
                  <a:extLst>
                    <a:ext uri="{9D8B030D-6E8A-4147-A177-3AD203B41FA5}">
                      <a16:colId xmlns:a16="http://schemas.microsoft.com/office/drawing/2014/main" val="1941949881"/>
                    </a:ext>
                  </a:extLst>
                </a:gridCol>
                <a:gridCol w="1032210">
                  <a:extLst>
                    <a:ext uri="{9D8B030D-6E8A-4147-A177-3AD203B41FA5}">
                      <a16:colId xmlns:a16="http://schemas.microsoft.com/office/drawing/2014/main" val="2668988513"/>
                    </a:ext>
                  </a:extLst>
                </a:gridCol>
                <a:gridCol w="1421640">
                  <a:extLst>
                    <a:ext uri="{9D8B030D-6E8A-4147-A177-3AD203B41FA5}">
                      <a16:colId xmlns:a16="http://schemas.microsoft.com/office/drawing/2014/main" val="232161658"/>
                    </a:ext>
                  </a:extLst>
                </a:gridCol>
              </a:tblGrid>
              <a:tr h="569759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Altersgruppe: Unerwünschte sexuelle Aufmerksamkeit am Arbeitsplatz im Monat vor der Befragung (%)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451285"/>
                  </a:ext>
                </a:extLst>
              </a:tr>
              <a:tr h="3004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Landesteil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Ja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Nein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64487147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Unter 35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Bundesland 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90572769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Südtirol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3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50584889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79108344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Europaregion gesamt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4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96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14462338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35 bis 49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Bundesland Tirol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38657218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Südtirol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7990483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100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19683198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Europaregion gesamt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10607330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50 Jahre und älter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Bundesland 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8169418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Südtirol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100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80758424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100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3850733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Europaregion gesamt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1176217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Gesamtsumme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Bundesland 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3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97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91839420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Südtirol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5164618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Trentino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99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9537894"/>
                  </a:ext>
                </a:extLst>
              </a:tr>
              <a:tr h="286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Europaregion gesamt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>
                          <a:effectLst/>
                        </a:rPr>
                        <a:t>98</a:t>
                      </a:r>
                      <a:endParaRPr lang="de-AT" sz="16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35094851"/>
                  </a:ext>
                </a:extLst>
              </a:tr>
              <a:tr h="853922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N= 2.962 Quelle: EWCS Euregio 2021                            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 © Euregio &amp; Partner 2023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35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592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973" y="218680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Europa: Einschüchterung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B22A64E-C83C-4617-8A80-CB642A7250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637678"/>
              </p:ext>
            </p:extLst>
          </p:nvPr>
        </p:nvGraphicFramePr>
        <p:xfrm>
          <a:off x="816383" y="1164772"/>
          <a:ext cx="10668046" cy="533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28812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0432740-64B7-805E-24AC-1D9707083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181539"/>
              </p:ext>
            </p:extLst>
          </p:nvPr>
        </p:nvGraphicFramePr>
        <p:xfrm>
          <a:off x="2743200" y="381760"/>
          <a:ext cx="8523514" cy="5905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9064">
                  <a:extLst>
                    <a:ext uri="{9D8B030D-6E8A-4147-A177-3AD203B41FA5}">
                      <a16:colId xmlns:a16="http://schemas.microsoft.com/office/drawing/2014/main" val="2199819005"/>
                    </a:ext>
                  </a:extLst>
                </a:gridCol>
                <a:gridCol w="2754307">
                  <a:extLst>
                    <a:ext uri="{9D8B030D-6E8A-4147-A177-3AD203B41FA5}">
                      <a16:colId xmlns:a16="http://schemas.microsoft.com/office/drawing/2014/main" val="3784694996"/>
                    </a:ext>
                  </a:extLst>
                </a:gridCol>
                <a:gridCol w="2394513">
                  <a:extLst>
                    <a:ext uri="{9D8B030D-6E8A-4147-A177-3AD203B41FA5}">
                      <a16:colId xmlns:a16="http://schemas.microsoft.com/office/drawing/2014/main" val="3634178031"/>
                    </a:ext>
                  </a:extLst>
                </a:gridCol>
                <a:gridCol w="925630">
                  <a:extLst>
                    <a:ext uri="{9D8B030D-6E8A-4147-A177-3AD203B41FA5}">
                      <a16:colId xmlns:a16="http://schemas.microsoft.com/office/drawing/2014/main" val="588762041"/>
                    </a:ext>
                  </a:extLst>
                </a:gridCol>
              </a:tblGrid>
              <a:tr h="37927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Geschlecht: Einschüchterung am Arbeitsplatz (%)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AT" sz="11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783900520"/>
                  </a:ext>
                </a:extLst>
              </a:tr>
              <a:tr h="3792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Gebiet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Nein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7350501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Männlich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Bundesland Tirol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16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6634798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Südtirol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42320980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16981307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Europaregion 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87391706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Weiblich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Bundesland Tirol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18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8977342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Südtirol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10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8566431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4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16601721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Europaregion 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11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  <a:endParaRPr lang="de-AT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6631597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Bundesland Tirol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17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11561996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Südtirol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76022918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Trentino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4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03596270"/>
                  </a:ext>
                </a:extLst>
              </a:tr>
              <a:tr h="3612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 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Europaregion 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9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  <a:endParaRPr lang="de-A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0845742"/>
                  </a:ext>
                </a:extLst>
              </a:tr>
              <a:tr h="81199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N= 3.001 Quelle: EWCS Euregio 2021                           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b="1" dirty="0">
                          <a:solidFill>
                            <a:schemeClr val="bg1"/>
                          </a:solidFill>
                          <a:effectLst/>
                        </a:rPr>
                        <a:t>© Euregio &amp; Partner 2023</a:t>
                      </a:r>
                      <a:endParaRPr lang="de-AT" sz="1200" b="1" dirty="0">
                        <a:solidFill>
                          <a:schemeClr val="bg1"/>
                        </a:solidFill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48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3099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2913" y="388825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 err="1">
                <a:latin typeface="Arial" pitchFamily="34" charset="0"/>
                <a:ea typeface="+mn-ea"/>
                <a:cs typeface="Arial" pitchFamily="34" charset="0"/>
              </a:rPr>
              <a:t>Schlußbetrachtung</a:t>
            </a:r>
            <a:endParaRPr lang="de-DE" sz="32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22913" y="798020"/>
            <a:ext cx="10488283" cy="5307931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it-IT" sz="2200" dirty="0"/>
          </a:p>
          <a:p>
            <a:pPr algn="just">
              <a:buNone/>
            </a:pPr>
            <a:r>
              <a:rPr lang="it-IT" sz="2200" b="1" dirty="0" err="1"/>
              <a:t>Süd</a:t>
            </a:r>
            <a:r>
              <a:rPr lang="it-IT" sz="2200" b="1" dirty="0"/>
              <a:t>-Nord-</a:t>
            </a:r>
            <a:r>
              <a:rPr lang="it-IT" sz="2200" b="1" dirty="0" err="1"/>
              <a:t>Gefälle</a:t>
            </a:r>
            <a:r>
              <a:rPr lang="it-IT" sz="2200" b="1" dirty="0"/>
              <a:t>: </a:t>
            </a:r>
            <a:r>
              <a:rPr lang="it-IT" sz="2200" dirty="0"/>
              <a:t>Trentino </a:t>
            </a:r>
            <a:r>
              <a:rPr lang="it-IT" sz="2200" dirty="0" err="1"/>
              <a:t>hui</a:t>
            </a:r>
            <a:r>
              <a:rPr lang="it-IT" sz="2200" dirty="0"/>
              <a:t>, </a:t>
            </a:r>
            <a:r>
              <a:rPr lang="it-IT" sz="2200" dirty="0" err="1"/>
              <a:t>Bundesland</a:t>
            </a:r>
            <a:r>
              <a:rPr lang="it-IT" sz="2200" dirty="0"/>
              <a:t> Tirol pfui?</a:t>
            </a:r>
          </a:p>
          <a:p>
            <a:pPr algn="just"/>
            <a:r>
              <a:rPr lang="it-IT" sz="2200" dirty="0" err="1"/>
              <a:t>Soziale</a:t>
            </a:r>
            <a:r>
              <a:rPr lang="it-IT" sz="2200" dirty="0"/>
              <a:t> </a:t>
            </a:r>
            <a:r>
              <a:rPr lang="it-IT" sz="2200" dirty="0" err="1"/>
              <a:t>Unterstützung</a:t>
            </a:r>
            <a:r>
              <a:rPr lang="it-IT" sz="2200" dirty="0"/>
              <a:t> </a:t>
            </a:r>
            <a:r>
              <a:rPr lang="it-IT" sz="2200" dirty="0" err="1"/>
              <a:t>überall</a:t>
            </a:r>
            <a:r>
              <a:rPr lang="it-IT" sz="2200" dirty="0"/>
              <a:t> </a:t>
            </a:r>
            <a:r>
              <a:rPr lang="it-IT" sz="2200" dirty="0" err="1"/>
              <a:t>gut</a:t>
            </a:r>
            <a:endParaRPr lang="it-IT" sz="2200" dirty="0"/>
          </a:p>
          <a:p>
            <a:pPr algn="just"/>
            <a:r>
              <a:rPr lang="it-IT" sz="2200" dirty="0" err="1"/>
              <a:t>Frauen</a:t>
            </a:r>
            <a:r>
              <a:rPr lang="it-IT" sz="2200" dirty="0"/>
              <a:t>: </a:t>
            </a:r>
            <a:r>
              <a:rPr lang="it-IT" sz="2200" dirty="0" err="1"/>
              <a:t>Überall</a:t>
            </a:r>
            <a:r>
              <a:rPr lang="it-IT" sz="2200" dirty="0"/>
              <a:t> </a:t>
            </a:r>
            <a:r>
              <a:rPr lang="it-IT" sz="2200" dirty="0" err="1"/>
              <a:t>mehr</a:t>
            </a:r>
            <a:r>
              <a:rPr lang="it-IT" sz="2200" dirty="0"/>
              <a:t> </a:t>
            </a:r>
            <a:r>
              <a:rPr lang="it-IT" sz="2200" dirty="0" err="1"/>
              <a:t>Diskriminierungserfahrungen</a:t>
            </a:r>
            <a:endParaRPr lang="it-IT" sz="2200" dirty="0"/>
          </a:p>
          <a:p>
            <a:pPr algn="just">
              <a:buNone/>
            </a:pPr>
            <a:endParaRPr lang="it-IT" sz="2200" dirty="0"/>
          </a:p>
          <a:p>
            <a:pPr algn="just">
              <a:buNone/>
            </a:pPr>
            <a:r>
              <a:rPr lang="it-IT" sz="2200" b="1" dirty="0"/>
              <a:t>Drei </a:t>
            </a:r>
            <a:r>
              <a:rPr lang="it-IT" sz="2200" b="1" dirty="0" err="1"/>
              <a:t>Hypothesen</a:t>
            </a:r>
            <a:r>
              <a:rPr lang="it-IT" sz="2200" b="1" dirty="0"/>
              <a:t>:</a:t>
            </a:r>
          </a:p>
          <a:p>
            <a:pPr algn="just"/>
            <a:r>
              <a:rPr lang="it-IT" sz="2200" dirty="0" err="1"/>
              <a:t>Tatsächliche</a:t>
            </a:r>
            <a:r>
              <a:rPr lang="it-IT" sz="2200" dirty="0"/>
              <a:t> </a:t>
            </a:r>
            <a:r>
              <a:rPr lang="it-IT" sz="2200" dirty="0" err="1"/>
              <a:t>Unterschiede</a:t>
            </a:r>
            <a:endParaRPr lang="it-IT" sz="2200" dirty="0"/>
          </a:p>
          <a:p>
            <a:pPr algn="just"/>
            <a:r>
              <a:rPr lang="it-IT" sz="2200" dirty="0" err="1"/>
              <a:t>Unterschiedliche</a:t>
            </a:r>
            <a:r>
              <a:rPr lang="it-IT" sz="2200" dirty="0"/>
              <a:t> </a:t>
            </a:r>
            <a:r>
              <a:rPr lang="it-IT" sz="2200" dirty="0" err="1"/>
              <a:t>Wahrnehmung</a:t>
            </a:r>
            <a:endParaRPr lang="it-IT" sz="2200" dirty="0"/>
          </a:p>
          <a:p>
            <a:pPr algn="just"/>
            <a:r>
              <a:rPr lang="it-IT" sz="2200" dirty="0" err="1"/>
              <a:t>Scham</a:t>
            </a:r>
            <a:r>
              <a:rPr lang="it-IT" sz="2200" dirty="0"/>
              <a:t>, </a:t>
            </a:r>
            <a:r>
              <a:rPr lang="it-IT" sz="2200" dirty="0" err="1"/>
              <a:t>sich</a:t>
            </a:r>
            <a:r>
              <a:rPr lang="it-IT" sz="2200" dirty="0"/>
              <a:t> </a:t>
            </a:r>
            <a:r>
              <a:rPr lang="it-IT" sz="2200" dirty="0" err="1"/>
              <a:t>zu</a:t>
            </a:r>
            <a:r>
              <a:rPr lang="it-IT" sz="2200" dirty="0"/>
              <a:t> </a:t>
            </a:r>
            <a:r>
              <a:rPr lang="it-IT" sz="2200" dirty="0" err="1"/>
              <a:t>äußern</a:t>
            </a:r>
            <a:endParaRPr lang="it-IT" sz="2200" dirty="0"/>
          </a:p>
          <a:p>
            <a:pPr algn="just">
              <a:buNone/>
            </a:pPr>
            <a:endParaRPr lang="it-IT" sz="2200" dirty="0"/>
          </a:p>
          <a:p>
            <a:pPr algn="just">
              <a:buNone/>
            </a:pPr>
            <a:r>
              <a:rPr lang="it-IT" sz="2200" b="1" dirty="0" err="1"/>
              <a:t>Unternehmen</a:t>
            </a:r>
            <a:r>
              <a:rPr lang="it-IT" sz="2200" b="1" dirty="0"/>
              <a:t>: </a:t>
            </a:r>
            <a:r>
              <a:rPr lang="it-IT" sz="2200" b="1" dirty="0" err="1"/>
              <a:t>Schlechter</a:t>
            </a:r>
            <a:r>
              <a:rPr lang="it-IT" sz="2200" b="1" dirty="0"/>
              <a:t> </a:t>
            </a:r>
            <a:r>
              <a:rPr lang="it-IT" sz="2200" b="1" dirty="0" err="1"/>
              <a:t>sozialer</a:t>
            </a:r>
            <a:r>
              <a:rPr lang="it-IT" sz="2200" b="1" dirty="0"/>
              <a:t> </a:t>
            </a:r>
            <a:r>
              <a:rPr lang="it-IT" sz="2200" b="1" dirty="0" err="1"/>
              <a:t>Umgang</a:t>
            </a:r>
            <a:r>
              <a:rPr lang="it-IT" sz="2200" b="1" dirty="0"/>
              <a:t> </a:t>
            </a:r>
            <a:r>
              <a:rPr lang="it-IT" sz="2200" b="1" dirty="0" err="1"/>
              <a:t>leistbar</a:t>
            </a:r>
            <a:r>
              <a:rPr lang="it-IT" sz="2200" b="1" dirty="0"/>
              <a:t>?</a:t>
            </a:r>
          </a:p>
          <a:p>
            <a:pPr algn="just"/>
            <a:r>
              <a:rPr lang="it-IT" sz="2200" dirty="0" err="1"/>
              <a:t>Psychische</a:t>
            </a:r>
            <a:r>
              <a:rPr lang="it-IT" sz="2200" dirty="0"/>
              <a:t> </a:t>
            </a:r>
            <a:r>
              <a:rPr lang="it-IT" sz="2200" dirty="0" err="1"/>
              <a:t>Ressourcen</a:t>
            </a:r>
            <a:r>
              <a:rPr lang="it-IT" sz="2200" dirty="0"/>
              <a:t> </a:t>
            </a:r>
            <a:r>
              <a:rPr lang="it-IT" sz="2200" dirty="0" err="1"/>
              <a:t>werden</a:t>
            </a:r>
            <a:r>
              <a:rPr lang="it-IT" sz="2200" dirty="0"/>
              <a:t> </a:t>
            </a:r>
            <a:r>
              <a:rPr lang="it-IT" sz="2200" dirty="0" err="1"/>
              <a:t>abgezogen</a:t>
            </a:r>
            <a:endParaRPr lang="it-IT" sz="2200" dirty="0"/>
          </a:p>
          <a:p>
            <a:pPr algn="just"/>
            <a:r>
              <a:rPr lang="it-IT" sz="2200" dirty="0" err="1"/>
              <a:t>Fehlzeiten</a:t>
            </a:r>
            <a:r>
              <a:rPr lang="it-IT" sz="2200" dirty="0"/>
              <a:t> </a:t>
            </a:r>
            <a:r>
              <a:rPr lang="it-IT" sz="2200" dirty="0" err="1"/>
              <a:t>steigen</a:t>
            </a:r>
            <a:endParaRPr lang="it-IT" sz="2200" dirty="0"/>
          </a:p>
          <a:p>
            <a:pPr algn="just"/>
            <a:r>
              <a:rPr lang="it-IT" sz="2200" dirty="0" err="1"/>
              <a:t>Arbeitsplatzwechsel</a:t>
            </a:r>
            <a:endParaRPr lang="it-IT" sz="2200" dirty="0"/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pic>
        <p:nvPicPr>
          <p:cNvPr id="6" name="Grafik 5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AAA30D5F-039A-1BD0-F98A-A63D1B85F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562" y="1926542"/>
            <a:ext cx="1359255" cy="1502458"/>
          </a:xfrm>
          <a:prstGeom prst="rect">
            <a:avLst/>
          </a:prstGeom>
        </p:spPr>
      </p:pic>
      <p:pic>
        <p:nvPicPr>
          <p:cNvPr id="7" name="Grafik 6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C8D5C2B8-98D5-AD40-9B0C-DB319643D3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746" y="3451986"/>
            <a:ext cx="1454077" cy="1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88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2C79EF6-9F44-8844-A2DC-2813B625A619}"/>
              </a:ext>
            </a:extLst>
          </p:cNvPr>
          <p:cNvSpPr txBox="1">
            <a:spLocks/>
          </p:cNvSpPr>
          <p:nvPr/>
        </p:nvSpPr>
        <p:spPr>
          <a:xfrm>
            <a:off x="164387" y="2317644"/>
            <a:ext cx="11918736" cy="496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CB868B-ED66-6F4A-9A7F-B5B816AE240F}"/>
              </a:ext>
            </a:extLst>
          </p:cNvPr>
          <p:cNvSpPr txBox="1">
            <a:spLocks/>
          </p:cNvSpPr>
          <p:nvPr/>
        </p:nvSpPr>
        <p:spPr>
          <a:xfrm>
            <a:off x="6852443" y="5953174"/>
            <a:ext cx="511623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55 Roman" panose="020B0602020204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0D8F1C-4890-4AA6-B80A-51B988EC1503}"/>
              </a:ext>
            </a:extLst>
          </p:cNvPr>
          <p:cNvSpPr txBox="1"/>
          <p:nvPr/>
        </p:nvSpPr>
        <p:spPr>
          <a:xfrm>
            <a:off x="6096000" y="5860841"/>
            <a:ext cx="576380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Innsbruck, 20.11.2023</a:t>
            </a:r>
          </a:p>
          <a:p>
            <a:pPr lvl="0" algn="r">
              <a:defRPr/>
            </a:pPr>
            <a:r>
              <a:rPr lang="de-DE" sz="2000" dirty="0">
                <a:solidFill>
                  <a:prstClr val="white"/>
                </a:solidFill>
                <a:latin typeface="GT Eesti Display Rg" panose="00000500000000000000"/>
              </a:rPr>
              <a:t>10:00 </a:t>
            </a:r>
            <a:r>
              <a:rPr lang="de-DE" sz="2000">
                <a:solidFill>
                  <a:prstClr val="white"/>
                </a:solidFill>
                <a:latin typeface="GT Eesti Display Rg" panose="00000500000000000000"/>
              </a:rPr>
              <a:t>− 13:00</a:t>
            </a:r>
            <a:endParaRPr lang="de-DE" dirty="0">
              <a:solidFill>
                <a:prstClr val="black"/>
              </a:solidFill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T Eesti Display Rg" panose="0000050000000000000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B135DEE-8DDC-8976-8453-915942734950}"/>
              </a:ext>
            </a:extLst>
          </p:cNvPr>
          <p:cNvSpPr txBox="1">
            <a:spLocks/>
          </p:cNvSpPr>
          <p:nvPr/>
        </p:nvSpPr>
        <p:spPr>
          <a:xfrm>
            <a:off x="478265" y="2291899"/>
            <a:ext cx="11083067" cy="4467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Fragen</a:t>
            </a:r>
            <a:r>
              <a:rPr kumimoji="0" lang="it-IT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und </a:t>
            </a:r>
            <a:r>
              <a:rPr kumimoji="0" lang="it-IT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Kommentare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it-IT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Speziali, Agenzia del lavoro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Stefan Perini, AFI | Arbeitsförderungsinstitut</a:t>
            </a: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Domenico </a:t>
            </a:r>
            <a:r>
              <a:rPr lang="it-IT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Rief</a:t>
            </a:r>
            <a:r>
              <a:rPr lang="it-IT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 </a:t>
            </a:r>
            <a:r>
              <a:rPr lang="it-IT" sz="32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Tirol</a:t>
            </a:r>
            <a:endParaRPr lang="it-IT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marR="0" lvl="0" indent="-5715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5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6400" y="436624"/>
            <a:ext cx="10515600" cy="671879"/>
          </a:xfrm>
        </p:spPr>
        <p:txBody>
          <a:bodyPr>
            <a:noAutofit/>
          </a:bodyPr>
          <a:lstStyle/>
          <a:p>
            <a:pPr algn="ctr"/>
            <a:br>
              <a:rPr lang="it-IT" sz="2400" b="1" dirty="0">
                <a:latin typeface="Arial" pitchFamily="34" charset="0"/>
                <a:ea typeface="+mn-ea"/>
                <a:cs typeface="Arial" pitchFamily="34" charset="0"/>
              </a:rPr>
            </a:br>
            <a:r>
              <a:rPr lang="it-IT" sz="3200" b="1" dirty="0" err="1">
                <a:latin typeface="Arial" pitchFamily="34" charset="0"/>
                <a:ea typeface="+mn-ea"/>
                <a:cs typeface="Arial" pitchFamily="34" charset="0"/>
              </a:rPr>
              <a:t>Begriffsbestimmung</a:t>
            </a:r>
            <a:r>
              <a:rPr lang="it-IT" sz="3200" b="1" dirty="0">
                <a:latin typeface="Arial" pitchFamily="34" charset="0"/>
                <a:ea typeface="+mn-ea"/>
                <a:cs typeface="Arial" pitchFamily="34" charset="0"/>
              </a:rPr>
              <a:t>: </a:t>
            </a:r>
            <a:r>
              <a:rPr lang="it-IT" sz="3200" b="1" dirty="0" err="1">
                <a:latin typeface="Arial" pitchFamily="34" charset="0"/>
                <a:ea typeface="+mn-ea"/>
                <a:cs typeface="Arial" pitchFamily="34" charset="0"/>
              </a:rPr>
              <a:t>Sozialer</a:t>
            </a:r>
            <a:r>
              <a:rPr lang="it-IT" sz="32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it-IT" sz="3200" b="1" dirty="0" err="1">
                <a:latin typeface="Arial" pitchFamily="34" charset="0"/>
                <a:ea typeface="+mn-ea"/>
                <a:cs typeface="Arial" pitchFamily="34" charset="0"/>
              </a:rPr>
              <a:t>Umgang</a:t>
            </a:r>
            <a:br>
              <a:rPr lang="it-IT" sz="3200" dirty="0">
                <a:latin typeface="Arial" pitchFamily="34" charset="0"/>
                <a:cs typeface="Arial" pitchFamily="34" charset="0"/>
              </a:rPr>
            </a:b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33394D9F-1CF1-0574-6044-C45F4886B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189124"/>
              </p:ext>
            </p:extLst>
          </p:nvPr>
        </p:nvGraphicFramePr>
        <p:xfrm>
          <a:off x="1419462" y="11579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Grafik 12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273F6D3A-26FB-EA46-D410-408CA3201F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708" y="1418136"/>
            <a:ext cx="1359255" cy="1502458"/>
          </a:xfrm>
          <a:prstGeom prst="rect">
            <a:avLst/>
          </a:prstGeom>
        </p:spPr>
      </p:pic>
      <p:pic>
        <p:nvPicPr>
          <p:cNvPr id="14" name="Grafik 13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3F8D5800-8C89-C356-A758-142AF45D45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335" y="4535461"/>
            <a:ext cx="1454077" cy="160727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CF17B179-D86F-2D90-3FDF-C212FEE11AA8}"/>
              </a:ext>
            </a:extLst>
          </p:cNvPr>
          <p:cNvSpPr txBox="1"/>
          <p:nvPr/>
        </p:nvSpPr>
        <p:spPr>
          <a:xfrm>
            <a:off x="8654142" y="3270621"/>
            <a:ext cx="3537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= soziale Wärme, affektives Betriebsklima</a:t>
            </a:r>
            <a:endParaRPr lang="de-AT" sz="2400" b="1" dirty="0"/>
          </a:p>
        </p:txBody>
      </p:sp>
    </p:spTree>
    <p:extLst>
      <p:ext uri="{BB962C8B-B14F-4D97-AF65-F5344CB8AC3E}">
        <p14:creationId xmlns:p14="http://schemas.microsoft.com/office/powerpoint/2010/main" val="522484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419462" y="227288"/>
            <a:ext cx="10580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Affektives</a:t>
            </a:r>
            <a:r>
              <a:rPr lang="it-IT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Betriebsklima</a:t>
            </a:r>
            <a:r>
              <a:rPr lang="it-IT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it-IT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Auswirkungen</a:t>
            </a:r>
            <a:endParaRPr kumimoji="0" lang="it-IT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9432" y="1369384"/>
            <a:ext cx="1019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F060A4C-707C-BF0D-C9D6-35DF4DEDB6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9455642"/>
              </p:ext>
            </p:extLst>
          </p:nvPr>
        </p:nvGraphicFramePr>
        <p:xfrm>
          <a:off x="2300140" y="1193816"/>
          <a:ext cx="7437749" cy="466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1F8ACC9-5DB4-1421-8119-85C8046EE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DE" sz="2000" dirty="0">
                <a:solidFill>
                  <a:srgbClr val="000000"/>
                </a:solidFill>
                <a:effectLst/>
                <a:latin typeface="Source Sans Pro Light" panose="020B04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Quelle: Carr et al. 2003, in Nerdinger et al. 2011: 143</a:t>
            </a:r>
            <a:endParaRPr lang="de-AT" sz="2000" dirty="0"/>
          </a:p>
        </p:txBody>
      </p:sp>
      <p:pic>
        <p:nvPicPr>
          <p:cNvPr id="14" name="Grafik 13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8F4CA4DE-A330-1821-7B85-E969BFE211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535" y="1410370"/>
            <a:ext cx="1359255" cy="1502458"/>
          </a:xfrm>
          <a:prstGeom prst="rect">
            <a:avLst/>
          </a:prstGeom>
        </p:spPr>
      </p:pic>
      <p:pic>
        <p:nvPicPr>
          <p:cNvPr id="16" name="Grafik 15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9DCD0D8A-EC18-59CD-7337-175C3F2B837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039" y="4428422"/>
            <a:ext cx="1454077" cy="1607270"/>
          </a:xfrm>
          <a:prstGeom prst="rect">
            <a:avLst/>
          </a:prstGeom>
        </p:spPr>
      </p:pic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8565459-6380-E0C6-50E6-B4BC1609D78D}"/>
              </a:ext>
            </a:extLst>
          </p:cNvPr>
          <p:cNvCxnSpPr/>
          <p:nvPr/>
        </p:nvCxnSpPr>
        <p:spPr>
          <a:xfrm>
            <a:off x="5901179" y="3429000"/>
            <a:ext cx="0" cy="652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229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3907" y="276251"/>
            <a:ext cx="10515600" cy="658078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Sozialer Umgang: Fragen</a:t>
            </a:r>
          </a:p>
        </p:txBody>
      </p:sp>
      <p:graphicFrame>
        <p:nvGraphicFramePr>
          <p:cNvPr id="12" name="Inhaltsplatzhalter 11">
            <a:extLst>
              <a:ext uri="{FF2B5EF4-FFF2-40B4-BE49-F238E27FC236}">
                <a16:creationId xmlns:a16="http://schemas.microsoft.com/office/drawing/2014/main" id="{E3A1F5FA-ACC4-E543-DE63-6199C1E37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464822"/>
              </p:ext>
            </p:extLst>
          </p:nvPr>
        </p:nvGraphicFramePr>
        <p:xfrm>
          <a:off x="1012371" y="1072663"/>
          <a:ext cx="6945086" cy="550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213">
                  <a:extLst>
                    <a:ext uri="{9D8B030D-6E8A-4147-A177-3AD203B41FA5}">
                      <a16:colId xmlns:a16="http://schemas.microsoft.com/office/drawing/2014/main" val="2744175430"/>
                    </a:ext>
                  </a:extLst>
                </a:gridCol>
                <a:gridCol w="2715213">
                  <a:extLst>
                    <a:ext uri="{9D8B030D-6E8A-4147-A177-3AD203B41FA5}">
                      <a16:colId xmlns:a16="http://schemas.microsoft.com/office/drawing/2014/main" val="3961471774"/>
                    </a:ext>
                  </a:extLst>
                </a:gridCol>
                <a:gridCol w="1514660">
                  <a:extLst>
                    <a:ext uri="{9D8B030D-6E8A-4147-A177-3AD203B41FA5}">
                      <a16:colId xmlns:a16="http://schemas.microsoft.com/office/drawing/2014/main" val="1497924774"/>
                    </a:ext>
                  </a:extLst>
                </a:gridCol>
              </a:tblGrid>
              <a:tr h="133444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7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b"/>
                </a:tc>
                <a:extLst>
                  <a:ext uri="{0D108BD9-81ED-4DB2-BD59-A6C34878D82A}">
                    <a16:rowId xmlns:a16="http://schemas.microsoft.com/office/drawing/2014/main" val="706963243"/>
                  </a:ext>
                </a:extLst>
              </a:tr>
              <a:tr h="574393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Soziale Unterstützung</a:t>
                      </a:r>
                      <a:endParaRPr lang="de-AT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5" marR="2636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Ihre Kollegen oder jemand mit Ihren Fähigkeiten helfen Ihnen oder unterstützen Sie [nur Selbstständige]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dirty="0">
                          <a:effectLst/>
                        </a:rPr>
                        <a:t>    * Selten oder nie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    * Manchmal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    * Häufig oder immer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extLst>
                  <a:ext uri="{0D108BD9-81ED-4DB2-BD59-A6C34878D82A}">
                    <a16:rowId xmlns:a16="http://schemas.microsoft.com/office/drawing/2014/main" val="39553855"/>
                  </a:ext>
                </a:extLst>
              </a:tr>
              <a:tr h="38083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Ihre Kollegen helfen Ihnen oder unterstützen Sie 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677257"/>
                  </a:ext>
                </a:extLst>
              </a:tr>
              <a:tr h="380835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>
                          <a:effectLst/>
                        </a:rPr>
                        <a:t>Ihr Vorgesetzter hilft Ihnen oder unterstützt Sie</a:t>
                      </a:r>
                      <a:endParaRPr lang="de-AT" sz="105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78919"/>
                  </a:ext>
                </a:extLst>
              </a:tr>
              <a:tr h="115506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2000" dirty="0">
                          <a:effectLst/>
                        </a:rPr>
                        <a:t>Erlebte Benachteiligung oder Diskriminierung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DE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DE" sz="20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2000" b="1" kern="1200" dirty="0">
                          <a:solidFill>
                            <a:srgbClr val="FFC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Einschüchterung</a:t>
                      </a:r>
                      <a:endParaRPr lang="de-AT" sz="2000" b="1" kern="1200" dirty="0">
                        <a:solidFill>
                          <a:srgbClr val="FFC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365" marR="26365" marT="0" marB="0" anchor="ctr">
                    <a:solidFill>
                      <a:schemeClr val="accent1"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Wurden Sie in den vergangenen 12 Monaten jemals am Arbeitsplatz diskriminiert? Damit meine ich, dass Sie aufgrund Ihrer Person oder bestimmter Eigenschaften benachteiligt oder unfair behandelt wurden.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200" dirty="0">
                          <a:effectLst/>
                        </a:rPr>
                        <a:t>         * Ja</a:t>
                      </a:r>
                      <a:br>
                        <a:rPr lang="de-DE" sz="1200" dirty="0">
                          <a:effectLst/>
                        </a:rPr>
                      </a:br>
                      <a:r>
                        <a:rPr lang="de-DE" sz="1200" dirty="0">
                          <a:effectLst/>
                        </a:rPr>
                        <a:t>         * Nein</a:t>
                      </a:r>
                      <a:endParaRPr lang="de-AT" sz="12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>
                    <a:solidFill>
                      <a:schemeClr val="accent1">
                        <a:tint val="20000"/>
                        <a:alpha val="4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257895"/>
                  </a:ext>
                </a:extLst>
              </a:tr>
              <a:tr h="96150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Verbale Beleidigung oder Bedrohungen: Sind Sie im letzten Monat bei der Verrichtung Ihrer Arbeit mit einer der folgenden Situationen konfrontiert worden?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>
                    <a:solidFill>
                      <a:srgbClr val="FFC000">
                        <a:alpha val="4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51780"/>
                  </a:ext>
                </a:extLst>
              </a:tr>
              <a:tr h="96150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Unerwünschte sexuelle Annäherungsversuche: Sind Sie im letzten Monat bei der Verrichtung Ihrer Arbeit mit einer der folgenden Situationen konfrontiert worden?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386170"/>
                  </a:ext>
                </a:extLst>
              </a:tr>
              <a:tr h="961506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050" dirty="0">
                          <a:effectLst/>
                        </a:rPr>
                        <a:t>Mobbing, Belästigung, Gewalt: Sind Sie in den vergangenen 12 Monaten bei der Verrichtung Ihrer Arbeit mit einer der folgenden Situationen konfrontiert worden?</a:t>
                      </a:r>
                      <a:endParaRPr lang="de-AT" sz="105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365" marR="26365" marT="0" marB="0" anchor="ctr">
                    <a:solidFill>
                      <a:srgbClr val="FFC000">
                        <a:alpha val="4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705423"/>
                  </a:ext>
                </a:extLst>
              </a:tr>
            </a:tbl>
          </a:graphicData>
        </a:graphic>
      </p:graphicFrame>
      <p:pic>
        <p:nvPicPr>
          <p:cNvPr id="13" name="Grafik 12" descr="Ein Bild, das Clipart, Grafiken, Kreativität, Kunst enthält.&#10;&#10;Automatisch generierte Beschreibung">
            <a:extLst>
              <a:ext uri="{FF2B5EF4-FFF2-40B4-BE49-F238E27FC236}">
                <a16:creationId xmlns:a16="http://schemas.microsoft.com/office/drawing/2014/main" id="{C8B826D6-9840-1CB2-1B13-E840879400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77" y="2057170"/>
            <a:ext cx="1359255" cy="1502458"/>
          </a:xfrm>
          <a:prstGeom prst="rect">
            <a:avLst/>
          </a:prstGeom>
        </p:spPr>
      </p:pic>
      <p:pic>
        <p:nvPicPr>
          <p:cNvPr id="15" name="Grafik 14" descr="Ein Bild, das Grafiken, Clipart, Kunst, Darstellung enthält.&#10;&#10;Automatisch generierte Beschreibung">
            <a:extLst>
              <a:ext uri="{FF2B5EF4-FFF2-40B4-BE49-F238E27FC236}">
                <a16:creationId xmlns:a16="http://schemas.microsoft.com/office/drawing/2014/main" id="{4B2CF146-3002-5F05-BF0E-602D42CD27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025" y="3736930"/>
            <a:ext cx="1454077" cy="16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7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1288" y="325488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Kollegen: Soziale Unterstützung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005" y="1092869"/>
            <a:ext cx="10488283" cy="53079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487E765-A5CA-4806-8DDD-686A9DA6F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407610"/>
              </p:ext>
            </p:extLst>
          </p:nvPr>
        </p:nvGraphicFramePr>
        <p:xfrm>
          <a:off x="1159287" y="1398150"/>
          <a:ext cx="9399855" cy="5096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3590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1288" y="325488"/>
            <a:ext cx="10515600" cy="635303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Vorgesetzte: Soziale Unterstützung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60005" y="1092869"/>
            <a:ext cx="10488283" cy="5307931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  <a:p>
            <a:pPr algn="just">
              <a:buNone/>
            </a:pPr>
            <a:endParaRPr lang="it-IT" sz="2400" dirty="0"/>
          </a:p>
        </p:txBody>
      </p: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7AA8839C-E021-4E23-AE31-933023C1A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60988"/>
              </p:ext>
            </p:extLst>
          </p:nvPr>
        </p:nvGraphicFramePr>
        <p:xfrm>
          <a:off x="1382709" y="1398150"/>
          <a:ext cx="10297662" cy="5134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1575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1969" y="520323"/>
            <a:ext cx="10515600" cy="466345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309C351-6CAA-4E7E-9854-D0314B44F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7468758"/>
              </p:ext>
            </p:extLst>
          </p:nvPr>
        </p:nvGraphicFramePr>
        <p:xfrm>
          <a:off x="609600" y="1283833"/>
          <a:ext cx="11016343" cy="4975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el 1">
            <a:extLst>
              <a:ext uri="{FF2B5EF4-FFF2-40B4-BE49-F238E27FC236}">
                <a16:creationId xmlns:a16="http://schemas.microsoft.com/office/drawing/2014/main" id="{C4D5ADAA-82AF-C8A9-CF81-711ADA219884}"/>
              </a:ext>
            </a:extLst>
          </p:cNvPr>
          <p:cNvSpPr txBox="1">
            <a:spLocks/>
          </p:cNvSpPr>
          <p:nvPr/>
        </p:nvSpPr>
        <p:spPr>
          <a:xfrm>
            <a:off x="1921288" y="325488"/>
            <a:ext cx="10515600" cy="63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Europa: Soziale Unterstützung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6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31120F79-4965-4BC6-8265-FC5E604B7A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085770"/>
              </p:ext>
            </p:extLst>
          </p:nvPr>
        </p:nvGraphicFramePr>
        <p:xfrm>
          <a:off x="957943" y="1072663"/>
          <a:ext cx="10359626" cy="5393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A9164DC3-28A5-2381-CF96-F19490FCF327}"/>
              </a:ext>
            </a:extLst>
          </p:cNvPr>
          <p:cNvSpPr txBox="1">
            <a:spLocks/>
          </p:cNvSpPr>
          <p:nvPr/>
        </p:nvSpPr>
        <p:spPr>
          <a:xfrm>
            <a:off x="1921288" y="325488"/>
            <a:ext cx="10515600" cy="635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Südtirol: Soziale Unterstützung</a:t>
            </a:r>
            <a:endParaRPr lang="de-DE" sz="2400" b="1" dirty="0"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6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0118" y="546036"/>
            <a:ext cx="10515600" cy="484341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latin typeface="Arial" pitchFamily="34" charset="0"/>
                <a:ea typeface="+mn-ea"/>
                <a:cs typeface="Arial" pitchFamily="34" charset="0"/>
              </a:rPr>
              <a:t>Wirtschaftszweige: Soziale Unterstützung</a:t>
            </a:r>
          </a:p>
        </p:txBody>
      </p:sp>
      <p:pic>
        <p:nvPicPr>
          <p:cNvPr id="4" name="Inhaltsplatzhalt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838925" cy="1072662"/>
          </a:xfrm>
          <a:prstGeom prst="rect">
            <a:avLst/>
          </a:prstGeom>
        </p:spPr>
      </p:pic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D535E24-DB5E-185E-5CC0-6951C3AFF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605015"/>
              </p:ext>
            </p:extLst>
          </p:nvPr>
        </p:nvGraphicFramePr>
        <p:xfrm>
          <a:off x="1600200" y="1072663"/>
          <a:ext cx="9187542" cy="5615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93441">
                  <a:extLst>
                    <a:ext uri="{9D8B030D-6E8A-4147-A177-3AD203B41FA5}">
                      <a16:colId xmlns:a16="http://schemas.microsoft.com/office/drawing/2014/main" val="216765245"/>
                    </a:ext>
                  </a:extLst>
                </a:gridCol>
                <a:gridCol w="3294101">
                  <a:extLst>
                    <a:ext uri="{9D8B030D-6E8A-4147-A177-3AD203B41FA5}">
                      <a16:colId xmlns:a16="http://schemas.microsoft.com/office/drawing/2014/main" val="2615884019"/>
                    </a:ext>
                  </a:extLst>
                </a:gridCol>
              </a:tblGrid>
              <a:tr h="513519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Wirtschaftszweige: Soziale Unterstützung (0= gar keine, 100= ausgezeichnet) (MW) 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443697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Mittelwert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84439796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Land- und </a:t>
                      </a:r>
                      <a:r>
                        <a:rPr lang="de-DE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Forstwirtschaft</a:t>
                      </a:r>
                      <a:r>
                        <a:rPr lang="de-DE" sz="1800" dirty="0">
                          <a:effectLst/>
                        </a:rPr>
                        <a:t>, Fischerei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39819728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Verarbeitendes Gewerbe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82259990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Baugewerbe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13879957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Handel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63079260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Verkehr und </a:t>
                      </a:r>
                      <a:r>
                        <a:rPr lang="de-DE" sz="1800" dirty="0" err="1">
                          <a:effectLst/>
                        </a:rPr>
                        <a:t>Lagerei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99929687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Hotellerie und Gastronomie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200025622"/>
                  </a:ext>
                </a:extLst>
              </a:tr>
              <a:tr h="488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Erbringung von Finanz- und Versicherungsdienstleistungen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78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45738257"/>
                  </a:ext>
                </a:extLst>
              </a:tr>
              <a:tr h="4447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Öffentliche Verwaltung, Verteidigung, Sozialversicherung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73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97365228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Erziehung und Unterricht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63095149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Gesundheits- und Sozialwesen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77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49460024"/>
                  </a:ext>
                </a:extLst>
              </a:tr>
              <a:tr h="2965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Erbringung von sonstigen Dienstleistungen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75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79588938"/>
                  </a:ext>
                </a:extLst>
              </a:tr>
              <a:tr h="4458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>
                          <a:effectLst/>
                        </a:rPr>
                        <a:t>Europaregion gesamt</a:t>
                      </a:r>
                      <a:endParaRPr lang="de-AT" sz="180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800" dirty="0">
                          <a:effectLst/>
                        </a:rPr>
                        <a:t>76</a:t>
                      </a:r>
                      <a:endParaRPr lang="de-AT" sz="18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19533784"/>
                  </a:ext>
                </a:extLst>
              </a:tr>
              <a:tr h="670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N= 3.707 Quelle: EWCS Euregio 2021                        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de-DE" sz="1600" dirty="0">
                          <a:effectLst/>
                        </a:rPr>
                        <a:t>© Euregio &amp; Partner 2023</a:t>
                      </a:r>
                      <a:endParaRPr lang="de-AT" sz="1600" dirty="0">
                        <a:effectLst/>
                        <a:latin typeface="Source Serif Pro" panose="02040603050405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33335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419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afi_farben">
    <a:dk1>
      <a:srgbClr val="000000"/>
    </a:dk1>
    <a:lt1>
      <a:srgbClr val="FFFFFF"/>
    </a:lt1>
    <a:dk2>
      <a:srgbClr val="000000"/>
    </a:dk2>
    <a:lt2>
      <a:srgbClr val="FFFFFF"/>
    </a:lt2>
    <a:accent1>
      <a:srgbClr val="2A5EAD"/>
    </a:accent1>
    <a:accent2>
      <a:srgbClr val="CE1E27"/>
    </a:accent2>
    <a:accent3>
      <a:srgbClr val="A2AAB3"/>
    </a:accent3>
    <a:accent4>
      <a:srgbClr val="5B6066"/>
    </a:accent4>
    <a:accent5>
      <a:srgbClr val="A2AAB3"/>
    </a:accent5>
    <a:accent6>
      <a:srgbClr val="A2AAB3"/>
    </a:accent6>
    <a:hlink>
      <a:srgbClr val="0070C0"/>
    </a:hlink>
    <a:folHlink>
      <a:srgbClr val="7030A0"/>
    </a:folHlink>
  </a:clrScheme>
  <a:fontScheme name="Personalizzato 1">
    <a:majorFont>
      <a:latin typeface="Source Sans Pro Light"/>
      <a:ea typeface=""/>
      <a:cs typeface=""/>
    </a:majorFont>
    <a:minorFont>
      <a:latin typeface="Source Sans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ef4048d-ce68-4661-8465-22edca633093">
      <Terms xmlns="http://schemas.microsoft.com/office/infopath/2007/PartnerControls"/>
    </lcf76f155ced4ddcb4097134ff3c332f>
    <TaxCatchAll xmlns="42adf50c-6195-4521-aba5-e1c71824897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95B6771431FB4C84FC8F80C95F2FAE" ma:contentTypeVersion="16" ma:contentTypeDescription="Create a new document." ma:contentTypeScope="" ma:versionID="bac0dc612c9c21549ab90569cc509087">
  <xsd:schema xmlns:xsd="http://www.w3.org/2001/XMLSchema" xmlns:xs="http://www.w3.org/2001/XMLSchema" xmlns:p="http://schemas.microsoft.com/office/2006/metadata/properties" xmlns:ns2="9ef4048d-ce68-4661-8465-22edca633093" xmlns:ns3="42adf50c-6195-4521-aba5-e1c71824897d" targetNamespace="http://schemas.microsoft.com/office/2006/metadata/properties" ma:root="true" ma:fieldsID="d9b0437361b68cf517802882dc12759d" ns2:_="" ns3:_="">
    <xsd:import namespace="9ef4048d-ce68-4661-8465-22edca633093"/>
    <xsd:import namespace="42adf50c-6195-4521-aba5-e1c7182489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4048d-ce68-4661-8465-22edca6330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edd1c77-ecac-4adc-8928-a4b79cad4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adf50c-6195-4521-aba5-e1c7182489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72a489-e56d-480f-b9ac-5431754bc192}" ma:internalName="TaxCatchAll" ma:showField="CatchAllData" ma:web="42adf50c-6195-4521-aba5-e1c7182489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241E70-FC53-42E5-8B70-5195C5B6337B}">
  <ds:schemaRefs>
    <ds:schemaRef ds:uri="42adf50c-6195-4521-aba5-e1c71824897d"/>
    <ds:schemaRef ds:uri="9ef4048d-ce68-4661-8465-22edca6330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8B21BE-FF77-4962-8920-BBDEFCA140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BFD9DD-D3FE-4BB7-B49C-C347B3B87E6A}">
  <ds:schemaRefs>
    <ds:schemaRef ds:uri="42adf50c-6195-4521-aba5-e1c71824897d"/>
    <ds:schemaRef ds:uri="9ef4048d-ce68-4661-8465-22edca6330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Breitbild</PresentationFormat>
  <Paragraphs>415</Paragraphs>
  <Slides>19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Frutiger LT Std 55 Roman</vt:lpstr>
      <vt:lpstr>GT Eesti Display Rg</vt:lpstr>
      <vt:lpstr>Source Sans Pro</vt:lpstr>
      <vt:lpstr>Source Sans Pro Light</vt:lpstr>
      <vt:lpstr>Source Serif Pro</vt:lpstr>
      <vt:lpstr>Office</vt:lpstr>
      <vt:lpstr>2_Office</vt:lpstr>
      <vt:lpstr>1_Office</vt:lpstr>
      <vt:lpstr>PowerPoint-Präsentation</vt:lpstr>
      <vt:lpstr> Begriffsbestimmung: Sozialer Umgang </vt:lpstr>
      <vt:lpstr>PowerPoint-Präsentation</vt:lpstr>
      <vt:lpstr>Sozialer Umgang: Fragen</vt:lpstr>
      <vt:lpstr>Kollegen: Soziale Unterstützung</vt:lpstr>
      <vt:lpstr>Vorgesetzte: Soziale Unterstützung</vt:lpstr>
      <vt:lpstr> </vt:lpstr>
      <vt:lpstr>PowerPoint-Präsentation</vt:lpstr>
      <vt:lpstr>Wirtschaftszweige: Soziale Unterstützung</vt:lpstr>
      <vt:lpstr>Berufshauptgruppe: Soziale Unterstützung</vt:lpstr>
      <vt:lpstr>Alter: Soziale Unterstützung</vt:lpstr>
      <vt:lpstr> Europa: Diskriminierungserfahrungen</vt:lpstr>
      <vt:lpstr>Südtirol: Erlebte Benachteiligung</vt:lpstr>
      <vt:lpstr> </vt:lpstr>
      <vt:lpstr>PowerPoint-Präsentation</vt:lpstr>
      <vt:lpstr>Europa: Einschüchterung</vt:lpstr>
      <vt:lpstr>PowerPoint-Präsentation</vt:lpstr>
      <vt:lpstr>Schlußbetrachtung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Übliche Wochenstunden</dc:title>
  <dc:creator>Steuerspartage</dc:creator>
  <cp:lastModifiedBy>Stefan Perini</cp:lastModifiedBy>
  <cp:revision>34</cp:revision>
  <dcterms:created xsi:type="dcterms:W3CDTF">2022-06-28T13:49:03Z</dcterms:created>
  <dcterms:modified xsi:type="dcterms:W3CDTF">2023-11-16T14:59:58Z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0x0101000695B6771431FB4C84FC8F80C95F2FAE</vt:lpwstr>
  </property>
</Properties>
</file>